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7" r:id="rId2"/>
    <p:sldId id="297" r:id="rId3"/>
    <p:sldId id="383" r:id="rId4"/>
    <p:sldId id="366" r:id="rId5"/>
    <p:sldId id="363" r:id="rId6"/>
    <p:sldId id="365" r:id="rId7"/>
    <p:sldId id="367" r:id="rId8"/>
    <p:sldId id="368" r:id="rId9"/>
    <p:sldId id="369" r:id="rId10"/>
    <p:sldId id="371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70" r:id="rId19"/>
    <p:sldId id="361" r:id="rId20"/>
    <p:sldId id="397" r:id="rId21"/>
    <p:sldId id="385" r:id="rId22"/>
    <p:sldId id="384" r:id="rId23"/>
    <p:sldId id="386" r:id="rId24"/>
    <p:sldId id="392" r:id="rId25"/>
    <p:sldId id="389" r:id="rId26"/>
    <p:sldId id="393" r:id="rId27"/>
    <p:sldId id="395" r:id="rId28"/>
    <p:sldId id="396" r:id="rId29"/>
    <p:sldId id="362" r:id="rId30"/>
    <p:sldId id="277" r:id="rId31"/>
    <p:sldId id="292" r:id="rId32"/>
    <p:sldId id="280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282" r:id="rId42"/>
    <p:sldId id="306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C6BF0FE-E39B-4EF5-9686-731F0BE2C756}">
          <p14:sldIdLst>
            <p14:sldId id="257"/>
            <p14:sldId id="297"/>
            <p14:sldId id="383"/>
            <p14:sldId id="366"/>
            <p14:sldId id="363"/>
            <p14:sldId id="365"/>
            <p14:sldId id="367"/>
            <p14:sldId id="368"/>
            <p14:sldId id="369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70"/>
            <p14:sldId id="361"/>
            <p14:sldId id="397"/>
            <p14:sldId id="385"/>
            <p14:sldId id="384"/>
            <p14:sldId id="386"/>
            <p14:sldId id="392"/>
            <p14:sldId id="389"/>
            <p14:sldId id="393"/>
            <p14:sldId id="395"/>
            <p14:sldId id="396"/>
            <p14:sldId id="362"/>
            <p14:sldId id="277"/>
            <p14:sldId id="292"/>
            <p14:sldId id="280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82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F9ED5"/>
    <a:srgbClr val="E97132"/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74"/>
  </p:normalViewPr>
  <p:slideViewPr>
    <p:cSldViewPr snapToGrid="0">
      <p:cViewPr varScale="1">
        <p:scale>
          <a:sx n="116" d="100"/>
          <a:sy n="116" d="100"/>
        </p:scale>
        <p:origin x="102" y="2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477071-AFEA-48C8-A936-E3AE0A1EE61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116572-034A-4B7E-B6E6-AC7BE170EE9C}">
      <dgm:prSet/>
      <dgm:spPr/>
      <dgm:t>
        <a:bodyPr/>
        <a:lstStyle/>
        <a:p>
          <a:r>
            <a:rPr lang="en-GB"/>
            <a:t>Compiling, Linking, Packaging</a:t>
          </a:r>
        </a:p>
      </dgm:t>
    </dgm:pt>
    <dgm:pt modelId="{2A84DA18-CD45-456C-B0A3-ABDC6B22D2FE}" type="parTrans" cxnId="{24E18279-482E-4DEE-9D34-87BB4D01F75B}">
      <dgm:prSet/>
      <dgm:spPr/>
      <dgm:t>
        <a:bodyPr/>
        <a:lstStyle/>
        <a:p>
          <a:endParaRPr lang="en-GB"/>
        </a:p>
      </dgm:t>
    </dgm:pt>
    <dgm:pt modelId="{A1E8B290-304B-4ED1-80B1-6846B4DC2576}" type="sibTrans" cxnId="{24E18279-482E-4DEE-9D34-87BB4D01F75B}">
      <dgm:prSet/>
      <dgm:spPr/>
      <dgm:t>
        <a:bodyPr/>
        <a:lstStyle/>
        <a:p>
          <a:endParaRPr lang="en-GB"/>
        </a:p>
      </dgm:t>
    </dgm:pt>
    <dgm:pt modelId="{4896EA50-178A-4559-ACAC-3D67FD3A425B}">
      <dgm:prSet/>
      <dgm:spPr/>
      <dgm:t>
        <a:bodyPr/>
        <a:lstStyle/>
        <a:p>
          <a:r>
            <a:rPr lang="en-GB" dirty="0"/>
            <a:t>Verification and testing</a:t>
          </a:r>
        </a:p>
      </dgm:t>
    </dgm:pt>
    <dgm:pt modelId="{AE460C1F-7323-4593-81C7-9D6D454067B8}" type="parTrans" cxnId="{0283DBDD-003C-4677-96F9-F63863252C30}">
      <dgm:prSet/>
      <dgm:spPr/>
      <dgm:t>
        <a:bodyPr/>
        <a:lstStyle/>
        <a:p>
          <a:endParaRPr lang="en-GB"/>
        </a:p>
      </dgm:t>
    </dgm:pt>
    <dgm:pt modelId="{BB4A90D3-EEBD-434C-A6D9-60F5ABE63F29}" type="sibTrans" cxnId="{0283DBDD-003C-4677-96F9-F63863252C30}">
      <dgm:prSet/>
      <dgm:spPr/>
      <dgm:t>
        <a:bodyPr/>
        <a:lstStyle/>
        <a:p>
          <a:endParaRPr lang="en-GB"/>
        </a:p>
      </dgm:t>
    </dgm:pt>
    <dgm:pt modelId="{0787A1C1-BC79-4EA7-A703-9E7EF7467B01}">
      <dgm:prSet/>
      <dgm:spPr/>
      <dgm:t>
        <a:bodyPr/>
        <a:lstStyle/>
        <a:p>
          <a:r>
            <a:rPr lang="en-GB" dirty="0"/>
            <a:t>Deployment services</a:t>
          </a:r>
        </a:p>
      </dgm:t>
    </dgm:pt>
    <dgm:pt modelId="{85633076-FE89-4967-BD20-43A97F4F8783}" type="parTrans" cxnId="{FC3B2436-8B1B-46DB-83BC-F686F8E81E5C}">
      <dgm:prSet/>
      <dgm:spPr/>
      <dgm:t>
        <a:bodyPr/>
        <a:lstStyle/>
        <a:p>
          <a:endParaRPr lang="en-GB"/>
        </a:p>
      </dgm:t>
    </dgm:pt>
    <dgm:pt modelId="{191EB5B0-3703-4B12-BBB3-113535F4A546}" type="sibTrans" cxnId="{FC3B2436-8B1B-46DB-83BC-F686F8E81E5C}">
      <dgm:prSet/>
      <dgm:spPr/>
      <dgm:t>
        <a:bodyPr/>
        <a:lstStyle/>
        <a:p>
          <a:endParaRPr lang="en-GB"/>
        </a:p>
      </dgm:t>
    </dgm:pt>
    <dgm:pt modelId="{1EB9187F-B12B-410C-9560-BF5B4460338D}">
      <dgm:prSet/>
      <dgm:spPr/>
      <dgm:t>
        <a:bodyPr/>
        <a:lstStyle/>
        <a:p>
          <a:endParaRPr lang="en-GB" dirty="0"/>
        </a:p>
      </dgm:t>
    </dgm:pt>
    <dgm:pt modelId="{1466254E-AFD8-4246-8358-87C481B2A878}" type="parTrans" cxnId="{9BB50309-9FBB-4894-A8DC-216DCE0C569D}">
      <dgm:prSet/>
      <dgm:spPr/>
      <dgm:t>
        <a:bodyPr/>
        <a:lstStyle/>
        <a:p>
          <a:endParaRPr lang="en-GB"/>
        </a:p>
      </dgm:t>
    </dgm:pt>
    <dgm:pt modelId="{6B7B03CC-C31C-4B3B-A11B-1D7A8EBA1FBF}" type="sibTrans" cxnId="{9BB50309-9FBB-4894-A8DC-216DCE0C569D}">
      <dgm:prSet/>
      <dgm:spPr/>
      <dgm:t>
        <a:bodyPr/>
        <a:lstStyle/>
        <a:p>
          <a:endParaRPr lang="en-GB"/>
        </a:p>
      </dgm:t>
    </dgm:pt>
    <dgm:pt modelId="{DD677169-71DA-46FF-9A7D-2BEC350B4815}" type="pres">
      <dgm:prSet presAssocID="{DA477071-AFEA-48C8-A936-E3AE0A1EE61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6D2C037-33DC-46B3-A073-4DBB9A8DA765}" type="pres">
      <dgm:prSet presAssocID="{F8116572-034A-4B7E-B6E6-AC7BE170EE9C}" presName="Accent1" presStyleCnt="0"/>
      <dgm:spPr/>
    </dgm:pt>
    <dgm:pt modelId="{854E49B4-AC23-4E08-8166-9CED70B2AE08}" type="pres">
      <dgm:prSet presAssocID="{F8116572-034A-4B7E-B6E6-AC7BE170EE9C}" presName="Accent" presStyleLbl="node1" presStyleIdx="0" presStyleCnt="4"/>
      <dgm:spPr/>
    </dgm:pt>
    <dgm:pt modelId="{C26024AA-42B8-4496-868C-1284B16495E2}" type="pres">
      <dgm:prSet presAssocID="{F8116572-034A-4B7E-B6E6-AC7BE170EE9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7D0DB36-2D84-4A9F-AEB3-6BE8EA87D392}" type="pres">
      <dgm:prSet presAssocID="{4896EA50-178A-4559-ACAC-3D67FD3A425B}" presName="Accent2" presStyleCnt="0"/>
      <dgm:spPr/>
    </dgm:pt>
    <dgm:pt modelId="{A17FDA33-86EB-48F3-9850-2A01DB56709A}" type="pres">
      <dgm:prSet presAssocID="{4896EA50-178A-4559-ACAC-3D67FD3A425B}" presName="Accent" presStyleLbl="node1" presStyleIdx="1" presStyleCnt="4"/>
      <dgm:spPr/>
    </dgm:pt>
    <dgm:pt modelId="{708EBC66-9F5D-472B-8EB1-0648128EF583}" type="pres">
      <dgm:prSet presAssocID="{4896EA50-178A-4559-ACAC-3D67FD3A425B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0BC71AF1-92C7-4CD4-B7D0-34436C49BB36}" type="pres">
      <dgm:prSet presAssocID="{0787A1C1-BC79-4EA7-A703-9E7EF7467B01}" presName="Accent3" presStyleCnt="0"/>
      <dgm:spPr/>
    </dgm:pt>
    <dgm:pt modelId="{58B84F37-39A6-4360-A7A5-F2EF70BFF703}" type="pres">
      <dgm:prSet presAssocID="{0787A1C1-BC79-4EA7-A703-9E7EF7467B01}" presName="Accent" presStyleLbl="node1" presStyleIdx="2" presStyleCnt="4"/>
      <dgm:spPr/>
    </dgm:pt>
    <dgm:pt modelId="{F5F3CC23-C7CD-4605-98EA-D648A5A71BC5}" type="pres">
      <dgm:prSet presAssocID="{0787A1C1-BC79-4EA7-A703-9E7EF7467B01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B6EFC122-8DCC-4FDE-9285-7EAF6E475725}" type="pres">
      <dgm:prSet presAssocID="{1EB9187F-B12B-410C-9560-BF5B4460338D}" presName="Accent4" presStyleCnt="0"/>
      <dgm:spPr/>
    </dgm:pt>
    <dgm:pt modelId="{AD7FECBA-84EB-4724-B65C-5404C886ADCD}" type="pres">
      <dgm:prSet presAssocID="{1EB9187F-B12B-410C-9560-BF5B4460338D}" presName="Accent" presStyleLbl="node1" presStyleIdx="3" presStyleCnt="4"/>
      <dgm:spPr>
        <a:noFill/>
      </dgm:spPr>
    </dgm:pt>
    <dgm:pt modelId="{45EAB81A-87ED-4273-AC93-B1DB3DF3D6C5}" type="pres">
      <dgm:prSet presAssocID="{1EB9187F-B12B-410C-9560-BF5B4460338D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EB66F208-FF13-42E0-BD8E-6D9DB6CF37DC}" type="presOf" srcId="{4896EA50-178A-4559-ACAC-3D67FD3A425B}" destId="{708EBC66-9F5D-472B-8EB1-0648128EF583}" srcOrd="0" destOrd="0" presId="urn:microsoft.com/office/officeart/2009/layout/CircleArrowProcess"/>
    <dgm:cxn modelId="{9BB50309-9FBB-4894-A8DC-216DCE0C569D}" srcId="{DA477071-AFEA-48C8-A936-E3AE0A1EE61B}" destId="{1EB9187F-B12B-410C-9560-BF5B4460338D}" srcOrd="3" destOrd="0" parTransId="{1466254E-AFD8-4246-8358-87C481B2A878}" sibTransId="{6B7B03CC-C31C-4B3B-A11B-1D7A8EBA1FBF}"/>
    <dgm:cxn modelId="{40CF4414-C268-4566-A082-87E5DD3F9A37}" type="presOf" srcId="{F8116572-034A-4B7E-B6E6-AC7BE170EE9C}" destId="{C26024AA-42B8-4496-868C-1284B16495E2}" srcOrd="0" destOrd="0" presId="urn:microsoft.com/office/officeart/2009/layout/CircleArrowProcess"/>
    <dgm:cxn modelId="{FE3C0434-B802-4D2A-82E2-C450194EFCEC}" type="presOf" srcId="{0787A1C1-BC79-4EA7-A703-9E7EF7467B01}" destId="{F5F3CC23-C7CD-4605-98EA-D648A5A71BC5}" srcOrd="0" destOrd="0" presId="urn:microsoft.com/office/officeart/2009/layout/CircleArrowProcess"/>
    <dgm:cxn modelId="{FC3B2436-8B1B-46DB-83BC-F686F8E81E5C}" srcId="{DA477071-AFEA-48C8-A936-E3AE0A1EE61B}" destId="{0787A1C1-BC79-4EA7-A703-9E7EF7467B01}" srcOrd="2" destOrd="0" parTransId="{85633076-FE89-4967-BD20-43A97F4F8783}" sibTransId="{191EB5B0-3703-4B12-BBB3-113535F4A546}"/>
    <dgm:cxn modelId="{6F549B40-8797-4D0E-96E8-D05A1E9E210F}" type="presOf" srcId="{DA477071-AFEA-48C8-A936-E3AE0A1EE61B}" destId="{DD677169-71DA-46FF-9A7D-2BEC350B4815}" srcOrd="0" destOrd="0" presId="urn:microsoft.com/office/officeart/2009/layout/CircleArrowProcess"/>
    <dgm:cxn modelId="{24E18279-482E-4DEE-9D34-87BB4D01F75B}" srcId="{DA477071-AFEA-48C8-A936-E3AE0A1EE61B}" destId="{F8116572-034A-4B7E-B6E6-AC7BE170EE9C}" srcOrd="0" destOrd="0" parTransId="{2A84DA18-CD45-456C-B0A3-ABDC6B22D2FE}" sibTransId="{A1E8B290-304B-4ED1-80B1-6846B4DC2576}"/>
    <dgm:cxn modelId="{A1648993-943C-44AA-A929-CA13A82372B3}" type="presOf" srcId="{1EB9187F-B12B-410C-9560-BF5B4460338D}" destId="{45EAB81A-87ED-4273-AC93-B1DB3DF3D6C5}" srcOrd="0" destOrd="0" presId="urn:microsoft.com/office/officeart/2009/layout/CircleArrowProcess"/>
    <dgm:cxn modelId="{0283DBDD-003C-4677-96F9-F63863252C30}" srcId="{DA477071-AFEA-48C8-A936-E3AE0A1EE61B}" destId="{4896EA50-178A-4559-ACAC-3D67FD3A425B}" srcOrd="1" destOrd="0" parTransId="{AE460C1F-7323-4593-81C7-9D6D454067B8}" sibTransId="{BB4A90D3-EEBD-434C-A6D9-60F5ABE63F29}"/>
    <dgm:cxn modelId="{C5861A3D-FEB4-476C-96D6-400FAE4A8F66}" type="presParOf" srcId="{DD677169-71DA-46FF-9A7D-2BEC350B4815}" destId="{86D2C037-33DC-46B3-A073-4DBB9A8DA765}" srcOrd="0" destOrd="0" presId="urn:microsoft.com/office/officeart/2009/layout/CircleArrowProcess"/>
    <dgm:cxn modelId="{FF1BE2E5-DFBE-45A0-B6CA-C2372B795354}" type="presParOf" srcId="{86D2C037-33DC-46B3-A073-4DBB9A8DA765}" destId="{854E49B4-AC23-4E08-8166-9CED70B2AE08}" srcOrd="0" destOrd="0" presId="urn:microsoft.com/office/officeart/2009/layout/CircleArrowProcess"/>
    <dgm:cxn modelId="{C885A95A-3A30-4E37-825D-522723904943}" type="presParOf" srcId="{DD677169-71DA-46FF-9A7D-2BEC350B4815}" destId="{C26024AA-42B8-4496-868C-1284B16495E2}" srcOrd="1" destOrd="0" presId="urn:microsoft.com/office/officeart/2009/layout/CircleArrowProcess"/>
    <dgm:cxn modelId="{42DFD566-110B-4604-8508-93CFBC37F882}" type="presParOf" srcId="{DD677169-71DA-46FF-9A7D-2BEC350B4815}" destId="{F7D0DB36-2D84-4A9F-AEB3-6BE8EA87D392}" srcOrd="2" destOrd="0" presId="urn:microsoft.com/office/officeart/2009/layout/CircleArrowProcess"/>
    <dgm:cxn modelId="{47B1ED5A-F889-4D4C-A0A2-9FBF521B2F3F}" type="presParOf" srcId="{F7D0DB36-2D84-4A9F-AEB3-6BE8EA87D392}" destId="{A17FDA33-86EB-48F3-9850-2A01DB56709A}" srcOrd="0" destOrd="0" presId="urn:microsoft.com/office/officeart/2009/layout/CircleArrowProcess"/>
    <dgm:cxn modelId="{1B807620-27D3-40E1-902C-53032726D8E2}" type="presParOf" srcId="{DD677169-71DA-46FF-9A7D-2BEC350B4815}" destId="{708EBC66-9F5D-472B-8EB1-0648128EF583}" srcOrd="3" destOrd="0" presId="urn:microsoft.com/office/officeart/2009/layout/CircleArrowProcess"/>
    <dgm:cxn modelId="{2A571C7F-7B4F-4709-8085-B9B7B154324E}" type="presParOf" srcId="{DD677169-71DA-46FF-9A7D-2BEC350B4815}" destId="{0BC71AF1-92C7-4CD4-B7D0-34436C49BB36}" srcOrd="4" destOrd="0" presId="urn:microsoft.com/office/officeart/2009/layout/CircleArrowProcess"/>
    <dgm:cxn modelId="{5B0A3A18-5D59-4555-8A7E-2259BE5E9ED0}" type="presParOf" srcId="{0BC71AF1-92C7-4CD4-B7D0-34436C49BB36}" destId="{58B84F37-39A6-4360-A7A5-F2EF70BFF703}" srcOrd="0" destOrd="0" presId="urn:microsoft.com/office/officeart/2009/layout/CircleArrowProcess"/>
    <dgm:cxn modelId="{80C894D4-C602-4111-A3B4-1413EB0FFE61}" type="presParOf" srcId="{DD677169-71DA-46FF-9A7D-2BEC350B4815}" destId="{F5F3CC23-C7CD-4605-98EA-D648A5A71BC5}" srcOrd="5" destOrd="0" presId="urn:microsoft.com/office/officeart/2009/layout/CircleArrowProcess"/>
    <dgm:cxn modelId="{3BBAC603-399D-4DFB-865F-C2C4488DDE03}" type="presParOf" srcId="{DD677169-71DA-46FF-9A7D-2BEC350B4815}" destId="{B6EFC122-8DCC-4FDE-9285-7EAF6E475725}" srcOrd="6" destOrd="0" presId="urn:microsoft.com/office/officeart/2009/layout/CircleArrowProcess"/>
    <dgm:cxn modelId="{74DB6948-3961-40F4-9F9E-86B0A00AE788}" type="presParOf" srcId="{B6EFC122-8DCC-4FDE-9285-7EAF6E475725}" destId="{AD7FECBA-84EB-4724-B65C-5404C886ADCD}" srcOrd="0" destOrd="0" presId="urn:microsoft.com/office/officeart/2009/layout/CircleArrowProcess"/>
    <dgm:cxn modelId="{61448083-7A7B-400C-9880-4DE56E0674F7}" type="presParOf" srcId="{DD677169-71DA-46FF-9A7D-2BEC350B4815}" destId="{45EAB81A-87ED-4273-AC93-B1DB3DF3D6C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477071-AFEA-48C8-A936-E3AE0A1EE61B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8116572-034A-4B7E-B6E6-AC7BE170EE9C}">
      <dgm:prSet/>
      <dgm:spPr/>
      <dgm:t>
        <a:bodyPr/>
        <a:lstStyle/>
        <a:p>
          <a:r>
            <a:rPr lang="en-GB"/>
            <a:t>Compiling, Linking, Packaging</a:t>
          </a:r>
        </a:p>
      </dgm:t>
    </dgm:pt>
    <dgm:pt modelId="{2A84DA18-CD45-456C-B0A3-ABDC6B22D2FE}" type="parTrans" cxnId="{24E18279-482E-4DEE-9D34-87BB4D01F75B}">
      <dgm:prSet/>
      <dgm:spPr/>
      <dgm:t>
        <a:bodyPr/>
        <a:lstStyle/>
        <a:p>
          <a:endParaRPr lang="en-GB"/>
        </a:p>
      </dgm:t>
    </dgm:pt>
    <dgm:pt modelId="{A1E8B290-304B-4ED1-80B1-6846B4DC2576}" type="sibTrans" cxnId="{24E18279-482E-4DEE-9D34-87BB4D01F75B}">
      <dgm:prSet/>
      <dgm:spPr/>
      <dgm:t>
        <a:bodyPr/>
        <a:lstStyle/>
        <a:p>
          <a:endParaRPr lang="en-GB"/>
        </a:p>
      </dgm:t>
    </dgm:pt>
    <dgm:pt modelId="{4896EA50-178A-4559-ACAC-3D67FD3A425B}">
      <dgm:prSet/>
      <dgm:spPr/>
      <dgm:t>
        <a:bodyPr/>
        <a:lstStyle/>
        <a:p>
          <a:r>
            <a:rPr lang="en-GB" dirty="0"/>
            <a:t>Verification and testing</a:t>
          </a:r>
        </a:p>
      </dgm:t>
    </dgm:pt>
    <dgm:pt modelId="{AE460C1F-7323-4593-81C7-9D6D454067B8}" type="parTrans" cxnId="{0283DBDD-003C-4677-96F9-F63863252C30}">
      <dgm:prSet/>
      <dgm:spPr/>
      <dgm:t>
        <a:bodyPr/>
        <a:lstStyle/>
        <a:p>
          <a:endParaRPr lang="en-GB"/>
        </a:p>
      </dgm:t>
    </dgm:pt>
    <dgm:pt modelId="{BB4A90D3-EEBD-434C-A6D9-60F5ABE63F29}" type="sibTrans" cxnId="{0283DBDD-003C-4677-96F9-F63863252C30}">
      <dgm:prSet/>
      <dgm:spPr/>
      <dgm:t>
        <a:bodyPr/>
        <a:lstStyle/>
        <a:p>
          <a:endParaRPr lang="en-GB"/>
        </a:p>
      </dgm:t>
    </dgm:pt>
    <dgm:pt modelId="{0787A1C1-BC79-4EA7-A703-9E7EF7467B01}">
      <dgm:prSet/>
      <dgm:spPr/>
      <dgm:t>
        <a:bodyPr/>
        <a:lstStyle/>
        <a:p>
          <a:r>
            <a:rPr lang="en-GB" dirty="0"/>
            <a:t>Deployment services</a:t>
          </a:r>
        </a:p>
      </dgm:t>
    </dgm:pt>
    <dgm:pt modelId="{85633076-FE89-4967-BD20-43A97F4F8783}" type="parTrans" cxnId="{FC3B2436-8B1B-46DB-83BC-F686F8E81E5C}">
      <dgm:prSet/>
      <dgm:spPr/>
      <dgm:t>
        <a:bodyPr/>
        <a:lstStyle/>
        <a:p>
          <a:endParaRPr lang="en-GB"/>
        </a:p>
      </dgm:t>
    </dgm:pt>
    <dgm:pt modelId="{191EB5B0-3703-4B12-BBB3-113535F4A546}" type="sibTrans" cxnId="{FC3B2436-8B1B-46DB-83BC-F686F8E81E5C}">
      <dgm:prSet/>
      <dgm:spPr/>
      <dgm:t>
        <a:bodyPr/>
        <a:lstStyle/>
        <a:p>
          <a:endParaRPr lang="en-GB"/>
        </a:p>
      </dgm:t>
    </dgm:pt>
    <dgm:pt modelId="{1EB9187F-B12B-410C-9560-BF5B4460338D}">
      <dgm:prSet/>
      <dgm:spPr/>
      <dgm:t>
        <a:bodyPr/>
        <a:lstStyle/>
        <a:p>
          <a:endParaRPr lang="en-GB" dirty="0"/>
        </a:p>
      </dgm:t>
    </dgm:pt>
    <dgm:pt modelId="{1466254E-AFD8-4246-8358-87C481B2A878}" type="parTrans" cxnId="{9BB50309-9FBB-4894-A8DC-216DCE0C569D}">
      <dgm:prSet/>
      <dgm:spPr/>
      <dgm:t>
        <a:bodyPr/>
        <a:lstStyle/>
        <a:p>
          <a:endParaRPr lang="en-GB"/>
        </a:p>
      </dgm:t>
    </dgm:pt>
    <dgm:pt modelId="{6B7B03CC-C31C-4B3B-A11B-1D7A8EBA1FBF}" type="sibTrans" cxnId="{9BB50309-9FBB-4894-A8DC-216DCE0C569D}">
      <dgm:prSet/>
      <dgm:spPr/>
      <dgm:t>
        <a:bodyPr/>
        <a:lstStyle/>
        <a:p>
          <a:endParaRPr lang="en-GB"/>
        </a:p>
      </dgm:t>
    </dgm:pt>
    <dgm:pt modelId="{DD677169-71DA-46FF-9A7D-2BEC350B4815}" type="pres">
      <dgm:prSet presAssocID="{DA477071-AFEA-48C8-A936-E3AE0A1EE61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6D2C037-33DC-46B3-A073-4DBB9A8DA765}" type="pres">
      <dgm:prSet presAssocID="{F8116572-034A-4B7E-B6E6-AC7BE170EE9C}" presName="Accent1" presStyleCnt="0"/>
      <dgm:spPr/>
    </dgm:pt>
    <dgm:pt modelId="{854E49B4-AC23-4E08-8166-9CED70B2AE08}" type="pres">
      <dgm:prSet presAssocID="{F8116572-034A-4B7E-B6E6-AC7BE170EE9C}" presName="Accent" presStyleLbl="node1" presStyleIdx="0" presStyleCnt="4"/>
      <dgm:spPr/>
    </dgm:pt>
    <dgm:pt modelId="{C26024AA-42B8-4496-868C-1284B16495E2}" type="pres">
      <dgm:prSet presAssocID="{F8116572-034A-4B7E-B6E6-AC7BE170EE9C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7D0DB36-2D84-4A9F-AEB3-6BE8EA87D392}" type="pres">
      <dgm:prSet presAssocID="{4896EA50-178A-4559-ACAC-3D67FD3A425B}" presName="Accent2" presStyleCnt="0"/>
      <dgm:spPr/>
    </dgm:pt>
    <dgm:pt modelId="{A17FDA33-86EB-48F3-9850-2A01DB56709A}" type="pres">
      <dgm:prSet presAssocID="{4896EA50-178A-4559-ACAC-3D67FD3A425B}" presName="Accent" presStyleLbl="node1" presStyleIdx="1" presStyleCnt="4"/>
      <dgm:spPr/>
    </dgm:pt>
    <dgm:pt modelId="{708EBC66-9F5D-472B-8EB1-0648128EF583}" type="pres">
      <dgm:prSet presAssocID="{4896EA50-178A-4559-ACAC-3D67FD3A425B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0BC71AF1-92C7-4CD4-B7D0-34436C49BB36}" type="pres">
      <dgm:prSet presAssocID="{0787A1C1-BC79-4EA7-A703-9E7EF7467B01}" presName="Accent3" presStyleCnt="0"/>
      <dgm:spPr/>
    </dgm:pt>
    <dgm:pt modelId="{58B84F37-39A6-4360-A7A5-F2EF70BFF703}" type="pres">
      <dgm:prSet presAssocID="{0787A1C1-BC79-4EA7-A703-9E7EF7467B01}" presName="Accent" presStyleLbl="node1" presStyleIdx="2" presStyleCnt="4"/>
      <dgm:spPr/>
    </dgm:pt>
    <dgm:pt modelId="{F5F3CC23-C7CD-4605-98EA-D648A5A71BC5}" type="pres">
      <dgm:prSet presAssocID="{0787A1C1-BC79-4EA7-A703-9E7EF7467B01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B6EFC122-8DCC-4FDE-9285-7EAF6E475725}" type="pres">
      <dgm:prSet presAssocID="{1EB9187F-B12B-410C-9560-BF5B4460338D}" presName="Accent4" presStyleCnt="0"/>
      <dgm:spPr/>
    </dgm:pt>
    <dgm:pt modelId="{AD7FECBA-84EB-4724-B65C-5404C886ADCD}" type="pres">
      <dgm:prSet presAssocID="{1EB9187F-B12B-410C-9560-BF5B4460338D}" presName="Accent" presStyleLbl="node1" presStyleIdx="3" presStyleCnt="4"/>
      <dgm:spPr>
        <a:noFill/>
      </dgm:spPr>
    </dgm:pt>
    <dgm:pt modelId="{45EAB81A-87ED-4273-AC93-B1DB3DF3D6C5}" type="pres">
      <dgm:prSet presAssocID="{1EB9187F-B12B-410C-9560-BF5B4460338D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EB66F208-FF13-42E0-BD8E-6D9DB6CF37DC}" type="presOf" srcId="{4896EA50-178A-4559-ACAC-3D67FD3A425B}" destId="{708EBC66-9F5D-472B-8EB1-0648128EF583}" srcOrd="0" destOrd="0" presId="urn:microsoft.com/office/officeart/2009/layout/CircleArrowProcess"/>
    <dgm:cxn modelId="{9BB50309-9FBB-4894-A8DC-216DCE0C569D}" srcId="{DA477071-AFEA-48C8-A936-E3AE0A1EE61B}" destId="{1EB9187F-B12B-410C-9560-BF5B4460338D}" srcOrd="3" destOrd="0" parTransId="{1466254E-AFD8-4246-8358-87C481B2A878}" sibTransId="{6B7B03CC-C31C-4B3B-A11B-1D7A8EBA1FBF}"/>
    <dgm:cxn modelId="{40CF4414-C268-4566-A082-87E5DD3F9A37}" type="presOf" srcId="{F8116572-034A-4B7E-B6E6-AC7BE170EE9C}" destId="{C26024AA-42B8-4496-868C-1284B16495E2}" srcOrd="0" destOrd="0" presId="urn:microsoft.com/office/officeart/2009/layout/CircleArrowProcess"/>
    <dgm:cxn modelId="{FE3C0434-B802-4D2A-82E2-C450194EFCEC}" type="presOf" srcId="{0787A1C1-BC79-4EA7-A703-9E7EF7467B01}" destId="{F5F3CC23-C7CD-4605-98EA-D648A5A71BC5}" srcOrd="0" destOrd="0" presId="urn:microsoft.com/office/officeart/2009/layout/CircleArrowProcess"/>
    <dgm:cxn modelId="{FC3B2436-8B1B-46DB-83BC-F686F8E81E5C}" srcId="{DA477071-AFEA-48C8-A936-E3AE0A1EE61B}" destId="{0787A1C1-BC79-4EA7-A703-9E7EF7467B01}" srcOrd="2" destOrd="0" parTransId="{85633076-FE89-4967-BD20-43A97F4F8783}" sibTransId="{191EB5B0-3703-4B12-BBB3-113535F4A546}"/>
    <dgm:cxn modelId="{6F549B40-8797-4D0E-96E8-D05A1E9E210F}" type="presOf" srcId="{DA477071-AFEA-48C8-A936-E3AE0A1EE61B}" destId="{DD677169-71DA-46FF-9A7D-2BEC350B4815}" srcOrd="0" destOrd="0" presId="urn:microsoft.com/office/officeart/2009/layout/CircleArrowProcess"/>
    <dgm:cxn modelId="{24E18279-482E-4DEE-9D34-87BB4D01F75B}" srcId="{DA477071-AFEA-48C8-A936-E3AE0A1EE61B}" destId="{F8116572-034A-4B7E-B6E6-AC7BE170EE9C}" srcOrd="0" destOrd="0" parTransId="{2A84DA18-CD45-456C-B0A3-ABDC6B22D2FE}" sibTransId="{A1E8B290-304B-4ED1-80B1-6846B4DC2576}"/>
    <dgm:cxn modelId="{A1648993-943C-44AA-A929-CA13A82372B3}" type="presOf" srcId="{1EB9187F-B12B-410C-9560-BF5B4460338D}" destId="{45EAB81A-87ED-4273-AC93-B1DB3DF3D6C5}" srcOrd="0" destOrd="0" presId="urn:microsoft.com/office/officeart/2009/layout/CircleArrowProcess"/>
    <dgm:cxn modelId="{0283DBDD-003C-4677-96F9-F63863252C30}" srcId="{DA477071-AFEA-48C8-A936-E3AE0A1EE61B}" destId="{4896EA50-178A-4559-ACAC-3D67FD3A425B}" srcOrd="1" destOrd="0" parTransId="{AE460C1F-7323-4593-81C7-9D6D454067B8}" sibTransId="{BB4A90D3-EEBD-434C-A6D9-60F5ABE63F29}"/>
    <dgm:cxn modelId="{C5861A3D-FEB4-476C-96D6-400FAE4A8F66}" type="presParOf" srcId="{DD677169-71DA-46FF-9A7D-2BEC350B4815}" destId="{86D2C037-33DC-46B3-A073-4DBB9A8DA765}" srcOrd="0" destOrd="0" presId="urn:microsoft.com/office/officeart/2009/layout/CircleArrowProcess"/>
    <dgm:cxn modelId="{FF1BE2E5-DFBE-45A0-B6CA-C2372B795354}" type="presParOf" srcId="{86D2C037-33DC-46B3-A073-4DBB9A8DA765}" destId="{854E49B4-AC23-4E08-8166-9CED70B2AE08}" srcOrd="0" destOrd="0" presId="urn:microsoft.com/office/officeart/2009/layout/CircleArrowProcess"/>
    <dgm:cxn modelId="{C885A95A-3A30-4E37-825D-522723904943}" type="presParOf" srcId="{DD677169-71DA-46FF-9A7D-2BEC350B4815}" destId="{C26024AA-42B8-4496-868C-1284B16495E2}" srcOrd="1" destOrd="0" presId="urn:microsoft.com/office/officeart/2009/layout/CircleArrowProcess"/>
    <dgm:cxn modelId="{42DFD566-110B-4604-8508-93CFBC37F882}" type="presParOf" srcId="{DD677169-71DA-46FF-9A7D-2BEC350B4815}" destId="{F7D0DB36-2D84-4A9F-AEB3-6BE8EA87D392}" srcOrd="2" destOrd="0" presId="urn:microsoft.com/office/officeart/2009/layout/CircleArrowProcess"/>
    <dgm:cxn modelId="{47B1ED5A-F889-4D4C-A0A2-9FBF521B2F3F}" type="presParOf" srcId="{F7D0DB36-2D84-4A9F-AEB3-6BE8EA87D392}" destId="{A17FDA33-86EB-48F3-9850-2A01DB56709A}" srcOrd="0" destOrd="0" presId="urn:microsoft.com/office/officeart/2009/layout/CircleArrowProcess"/>
    <dgm:cxn modelId="{1B807620-27D3-40E1-902C-53032726D8E2}" type="presParOf" srcId="{DD677169-71DA-46FF-9A7D-2BEC350B4815}" destId="{708EBC66-9F5D-472B-8EB1-0648128EF583}" srcOrd="3" destOrd="0" presId="urn:microsoft.com/office/officeart/2009/layout/CircleArrowProcess"/>
    <dgm:cxn modelId="{2A571C7F-7B4F-4709-8085-B9B7B154324E}" type="presParOf" srcId="{DD677169-71DA-46FF-9A7D-2BEC350B4815}" destId="{0BC71AF1-92C7-4CD4-B7D0-34436C49BB36}" srcOrd="4" destOrd="0" presId="urn:microsoft.com/office/officeart/2009/layout/CircleArrowProcess"/>
    <dgm:cxn modelId="{5B0A3A18-5D59-4555-8A7E-2259BE5E9ED0}" type="presParOf" srcId="{0BC71AF1-92C7-4CD4-B7D0-34436C49BB36}" destId="{58B84F37-39A6-4360-A7A5-F2EF70BFF703}" srcOrd="0" destOrd="0" presId="urn:microsoft.com/office/officeart/2009/layout/CircleArrowProcess"/>
    <dgm:cxn modelId="{80C894D4-C602-4111-A3B4-1413EB0FFE61}" type="presParOf" srcId="{DD677169-71DA-46FF-9A7D-2BEC350B4815}" destId="{F5F3CC23-C7CD-4605-98EA-D648A5A71BC5}" srcOrd="5" destOrd="0" presId="urn:microsoft.com/office/officeart/2009/layout/CircleArrowProcess"/>
    <dgm:cxn modelId="{3BBAC603-399D-4DFB-865F-C2C4488DDE03}" type="presParOf" srcId="{DD677169-71DA-46FF-9A7D-2BEC350B4815}" destId="{B6EFC122-8DCC-4FDE-9285-7EAF6E475725}" srcOrd="6" destOrd="0" presId="urn:microsoft.com/office/officeart/2009/layout/CircleArrowProcess"/>
    <dgm:cxn modelId="{74DB6948-3961-40F4-9F9E-86B0A00AE788}" type="presParOf" srcId="{B6EFC122-8DCC-4FDE-9285-7EAF6E475725}" destId="{AD7FECBA-84EB-4724-B65C-5404C886ADCD}" srcOrd="0" destOrd="0" presId="urn:microsoft.com/office/officeart/2009/layout/CircleArrowProcess"/>
    <dgm:cxn modelId="{61448083-7A7B-400C-9880-4DE56E0674F7}" type="presParOf" srcId="{DD677169-71DA-46FF-9A7D-2BEC350B4815}" destId="{45EAB81A-87ED-4273-AC93-B1DB3DF3D6C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827CAF-CE6F-4110-A763-6FF56FED60A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BAFEE0-441E-4F7F-8A0D-AFA5537A9796}">
      <dgm:prSet phldrT="[Text]" custT="1"/>
      <dgm:spPr/>
      <dgm:t>
        <a:bodyPr/>
        <a:lstStyle/>
        <a:p>
          <a:r>
            <a:rPr lang="en-GB" sz="1200" dirty="0" err="1"/>
            <a:t>Pytest</a:t>
          </a:r>
          <a:r>
            <a:rPr lang="en-GB" sz="1200" dirty="0"/>
            <a:t> finds tests</a:t>
          </a:r>
        </a:p>
      </dgm:t>
    </dgm:pt>
    <dgm:pt modelId="{60B838E1-39B7-40B6-B70D-0BE1A948B6CF}" type="parTrans" cxnId="{711B3DE4-FC17-4ECF-9B3B-8D5CB1C425BB}">
      <dgm:prSet/>
      <dgm:spPr/>
      <dgm:t>
        <a:bodyPr/>
        <a:lstStyle/>
        <a:p>
          <a:endParaRPr lang="en-GB"/>
        </a:p>
      </dgm:t>
    </dgm:pt>
    <dgm:pt modelId="{27B7807F-BA8D-44B6-9007-538ED8728426}" type="sibTrans" cxnId="{711B3DE4-FC17-4ECF-9B3B-8D5CB1C425BB}">
      <dgm:prSet/>
      <dgm:spPr/>
      <dgm:t>
        <a:bodyPr/>
        <a:lstStyle/>
        <a:p>
          <a:endParaRPr lang="en-GB"/>
        </a:p>
      </dgm:t>
    </dgm:pt>
    <dgm:pt modelId="{8CA0AC06-EEC0-4232-9ECC-8FB17B834845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test_simple_data</a:t>
          </a:r>
          <a:endParaRPr lang="en-GB" sz="1200" dirty="0">
            <a:latin typeface="Arial monospaced for SAP" panose="020B0609020202030204" pitchFamily="49" charset="0"/>
          </a:endParaRPr>
        </a:p>
      </dgm:t>
    </dgm:pt>
    <dgm:pt modelId="{308A4ACB-91AA-4539-838E-137EEDD6CBDD}" type="parTrans" cxnId="{B785DBD5-B9BB-4CE7-B241-7FA72787ABC0}">
      <dgm:prSet/>
      <dgm:spPr/>
      <dgm:t>
        <a:bodyPr/>
        <a:lstStyle/>
        <a:p>
          <a:endParaRPr lang="en-GB"/>
        </a:p>
      </dgm:t>
    </dgm:pt>
    <dgm:pt modelId="{C504ECD6-1B90-411C-B8BE-A82ABDC1896F}" type="sibTrans" cxnId="{B785DBD5-B9BB-4CE7-B241-7FA72787ABC0}">
      <dgm:prSet/>
      <dgm:spPr/>
      <dgm:t>
        <a:bodyPr/>
        <a:lstStyle/>
        <a:p>
          <a:endParaRPr lang="en-GB"/>
        </a:p>
      </dgm:t>
    </dgm:pt>
    <dgm:pt modelId="{FE32DC26-1141-4B15-8298-59373FFFC035}">
      <dgm:prSet phldrT="[Text]" custT="1"/>
      <dgm:spPr/>
      <dgm:t>
        <a:bodyPr/>
        <a:lstStyle/>
        <a:p>
          <a:r>
            <a:rPr lang="en-GB" sz="1200" dirty="0"/>
            <a:t>Inspects arguments</a:t>
          </a:r>
        </a:p>
      </dgm:t>
    </dgm:pt>
    <dgm:pt modelId="{09513CF4-5E80-445C-9D0E-6401ED44074B}" type="parTrans" cxnId="{8CDE8720-C49E-4D18-BDC5-247FD3F82720}">
      <dgm:prSet/>
      <dgm:spPr/>
      <dgm:t>
        <a:bodyPr/>
        <a:lstStyle/>
        <a:p>
          <a:endParaRPr lang="en-GB"/>
        </a:p>
      </dgm:t>
    </dgm:pt>
    <dgm:pt modelId="{27D9C204-2FEB-4E77-BB15-F0CBD1B9CBA6}" type="sibTrans" cxnId="{8CDE8720-C49E-4D18-BDC5-247FD3F82720}">
      <dgm:prSet/>
      <dgm:spPr/>
      <dgm:t>
        <a:bodyPr/>
        <a:lstStyle/>
        <a:p>
          <a:endParaRPr lang="en-GB"/>
        </a:p>
      </dgm:t>
    </dgm:pt>
    <dgm:pt modelId="{E502282F-EC19-4588-9196-88346131CC55}">
      <dgm:prSet phldrT="[Text]" custT="1"/>
      <dgm:spPr/>
      <dgm:t>
        <a:bodyPr/>
        <a:lstStyle/>
        <a:p>
          <a:pPr algn="l"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simple_data</a:t>
          </a:r>
          <a:endParaRPr lang="en-GB" sz="1200" dirty="0">
            <a:latin typeface="Arial monospaced for SAP" panose="020B0609020202030204" pitchFamily="49" charset="0"/>
          </a:endParaRPr>
        </a:p>
      </dgm:t>
    </dgm:pt>
    <dgm:pt modelId="{D43440E7-1FAE-46CE-BFC0-09D138308E49}" type="parTrans" cxnId="{C9D533B5-67A8-4345-AB7C-D60740DC05E4}">
      <dgm:prSet/>
      <dgm:spPr/>
      <dgm:t>
        <a:bodyPr/>
        <a:lstStyle/>
        <a:p>
          <a:endParaRPr lang="en-GB"/>
        </a:p>
      </dgm:t>
    </dgm:pt>
    <dgm:pt modelId="{83E9B575-7E75-4A92-A92E-02B5C3F2EE88}" type="sibTrans" cxnId="{C9D533B5-67A8-4345-AB7C-D60740DC05E4}">
      <dgm:prSet/>
      <dgm:spPr/>
      <dgm:t>
        <a:bodyPr/>
        <a:lstStyle/>
        <a:p>
          <a:endParaRPr lang="en-GB"/>
        </a:p>
      </dgm:t>
    </dgm:pt>
    <dgm:pt modelId="{59ACDF59-4E10-4BE3-BB03-2D82D68989FE}">
      <dgm:prSet phldrT="[Text]" custT="1"/>
      <dgm:spPr/>
      <dgm:t>
        <a:bodyPr/>
        <a:lstStyle/>
        <a:p>
          <a:r>
            <a:rPr lang="en-GB" sz="1200" dirty="0"/>
            <a:t>Finds fixture with same name</a:t>
          </a:r>
        </a:p>
      </dgm:t>
    </dgm:pt>
    <dgm:pt modelId="{27B9CE5B-A53A-475E-8A2E-EC26CBD81C4D}" type="parTrans" cxnId="{1AB5790B-0251-41AE-B453-07CF802D23C5}">
      <dgm:prSet/>
      <dgm:spPr/>
      <dgm:t>
        <a:bodyPr/>
        <a:lstStyle/>
        <a:p>
          <a:endParaRPr lang="en-GB"/>
        </a:p>
      </dgm:t>
    </dgm:pt>
    <dgm:pt modelId="{B3A74BE7-77A2-4E0A-A0D1-DC483B9861FD}" type="sibTrans" cxnId="{1AB5790B-0251-41AE-B453-07CF802D23C5}">
      <dgm:prSet/>
      <dgm:spPr/>
      <dgm:t>
        <a:bodyPr/>
        <a:lstStyle/>
        <a:p>
          <a:endParaRPr lang="en-GB"/>
        </a:p>
      </dgm:t>
    </dgm:pt>
    <dgm:pt modelId="{ACC4216C-7896-4F46-BCD3-DE283B1C390E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simple_data</a:t>
          </a:r>
          <a:r>
            <a:rPr lang="en-GB" sz="1200" dirty="0">
              <a:latin typeface="Arial monospaced for SAP" panose="020B0609020202030204" pitchFamily="49" charset="0"/>
            </a:rPr>
            <a:t>()</a:t>
          </a:r>
        </a:p>
      </dgm:t>
    </dgm:pt>
    <dgm:pt modelId="{0F2147E1-86A9-47A7-923B-0D7BAC58CBE1}" type="parTrans" cxnId="{930E8D64-C146-4491-A68F-0576B3997514}">
      <dgm:prSet/>
      <dgm:spPr/>
      <dgm:t>
        <a:bodyPr/>
        <a:lstStyle/>
        <a:p>
          <a:endParaRPr lang="en-GB"/>
        </a:p>
      </dgm:t>
    </dgm:pt>
    <dgm:pt modelId="{C5177759-014E-4761-96F4-D12832CF2B77}" type="sibTrans" cxnId="{930E8D64-C146-4491-A68F-0576B3997514}">
      <dgm:prSet/>
      <dgm:spPr/>
      <dgm:t>
        <a:bodyPr/>
        <a:lstStyle/>
        <a:p>
          <a:endParaRPr lang="en-GB"/>
        </a:p>
      </dgm:t>
    </dgm:pt>
    <dgm:pt modelId="{A22C4F54-764F-45D3-9E86-CE936F0E0F98}">
      <dgm:prSet phldrT="[Text]" custT="1"/>
      <dgm:spPr/>
      <dgm:t>
        <a:bodyPr/>
        <a:lstStyle/>
        <a:p>
          <a:r>
            <a:rPr lang="en-GB" sz="1200" dirty="0"/>
            <a:t>Execute fixture and pass return value</a:t>
          </a:r>
        </a:p>
      </dgm:t>
    </dgm:pt>
    <dgm:pt modelId="{F2864034-81B3-4F3B-AD9E-CEC92009E040}" type="parTrans" cxnId="{62D3090B-D6B6-4548-AD63-637E9CD2FEA0}">
      <dgm:prSet/>
      <dgm:spPr/>
      <dgm:t>
        <a:bodyPr/>
        <a:lstStyle/>
        <a:p>
          <a:endParaRPr lang="en-GB"/>
        </a:p>
      </dgm:t>
    </dgm:pt>
    <dgm:pt modelId="{482EA272-E297-4278-B69C-F079124E0388}" type="sibTrans" cxnId="{62D3090B-D6B6-4548-AD63-637E9CD2FEA0}">
      <dgm:prSet/>
      <dgm:spPr/>
      <dgm:t>
        <a:bodyPr/>
        <a:lstStyle/>
        <a:p>
          <a:endParaRPr lang="en-GB"/>
        </a:p>
      </dgm:t>
    </dgm:pt>
    <dgm:pt modelId="{D95167CE-5F64-4E3B-9B30-C4C47B4FB8D7}">
      <dgm:prSet phldrT="[Text]" custT="1"/>
      <dgm:spPr/>
      <dgm:t>
        <a:bodyPr/>
        <a:lstStyle/>
        <a:p>
          <a:r>
            <a:rPr lang="en-GB" sz="1200" dirty="0"/>
            <a:t>Examine test</a:t>
          </a:r>
        </a:p>
      </dgm:t>
    </dgm:pt>
    <dgm:pt modelId="{C9035DD6-D923-416F-BAF3-C72C4778DCB3}" type="parTrans" cxnId="{B6F892DB-8B40-4366-82F3-2F42B10675FD}">
      <dgm:prSet/>
      <dgm:spPr/>
      <dgm:t>
        <a:bodyPr/>
        <a:lstStyle/>
        <a:p>
          <a:endParaRPr lang="en-GB"/>
        </a:p>
      </dgm:t>
    </dgm:pt>
    <dgm:pt modelId="{9F1793A7-26E3-4C9E-AD58-6F499D86560D}" type="sibTrans" cxnId="{B6F892DB-8B40-4366-82F3-2F42B10675FD}">
      <dgm:prSet/>
      <dgm:spPr/>
      <dgm:t>
        <a:bodyPr/>
        <a:lstStyle/>
        <a:p>
          <a:endParaRPr lang="en-GB"/>
        </a:p>
      </dgm:t>
    </dgm:pt>
    <dgm:pt modelId="{3FC80937-7420-4557-850D-C9F1EBCE8786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test_simple_data</a:t>
          </a:r>
          <a:r>
            <a:rPr lang="en-GB" sz="1200" dirty="0">
              <a:latin typeface="Arial monospaced for SAP" panose="020B0609020202030204" pitchFamily="49" charset="0"/>
            </a:rPr>
            <a:t>([42])</a:t>
          </a:r>
        </a:p>
      </dgm:t>
    </dgm:pt>
    <dgm:pt modelId="{988BF111-33A4-411E-8800-59799DEF29EE}" type="parTrans" cxnId="{94F0EB83-D50A-4BDA-BD6D-B0D0E3643734}">
      <dgm:prSet/>
      <dgm:spPr/>
      <dgm:t>
        <a:bodyPr/>
        <a:lstStyle/>
        <a:p>
          <a:endParaRPr lang="en-GB"/>
        </a:p>
      </dgm:t>
    </dgm:pt>
    <dgm:pt modelId="{C9F46158-1340-4E25-89F9-BB4341C70A68}" type="sibTrans" cxnId="{94F0EB83-D50A-4BDA-BD6D-B0D0E3643734}">
      <dgm:prSet/>
      <dgm:spPr/>
      <dgm:t>
        <a:bodyPr/>
        <a:lstStyle/>
        <a:p>
          <a:endParaRPr lang="en-GB"/>
        </a:p>
      </dgm:t>
    </dgm:pt>
    <dgm:pt modelId="{0D947F30-A0F4-4D58-B396-F4E0910CB60C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simple_data</a:t>
          </a:r>
          <a:r>
            <a:rPr lang="en-GB" sz="1200" dirty="0">
              <a:latin typeface="Arial monospaced for SAP" panose="020B0609020202030204" pitchFamily="49" charset="0"/>
            </a:rPr>
            <a:t>=[42]</a:t>
          </a:r>
        </a:p>
      </dgm:t>
    </dgm:pt>
    <dgm:pt modelId="{7829FB8E-57A5-4D70-9DDB-850ACF0FD4AA}" type="parTrans" cxnId="{93F3C09B-D8FE-4F7E-BC4D-6CDB624DF60E}">
      <dgm:prSet/>
      <dgm:spPr/>
      <dgm:t>
        <a:bodyPr/>
        <a:lstStyle/>
        <a:p>
          <a:endParaRPr lang="en-GB"/>
        </a:p>
      </dgm:t>
    </dgm:pt>
    <dgm:pt modelId="{D6C278A4-D10C-4AC8-A79B-0FF88BD81D64}" type="sibTrans" cxnId="{93F3C09B-D8FE-4F7E-BC4D-6CDB624DF60E}">
      <dgm:prSet/>
      <dgm:spPr/>
      <dgm:t>
        <a:bodyPr/>
        <a:lstStyle/>
        <a:p>
          <a:endParaRPr lang="en-GB"/>
        </a:p>
      </dgm:t>
    </dgm:pt>
    <dgm:pt modelId="{6E17A88E-B5A3-4263-96D0-BAD09E82E64A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test_two</a:t>
          </a:r>
          <a:endParaRPr lang="en-GB" sz="1200" dirty="0">
            <a:latin typeface="Arial monospaced for SAP" panose="020B0609020202030204" pitchFamily="49" charset="0"/>
          </a:endParaRPr>
        </a:p>
      </dgm:t>
    </dgm:pt>
    <dgm:pt modelId="{D66A0EED-2DC1-4959-86AD-D95420286AB8}" type="parTrans" cxnId="{8AD8170E-34E2-4700-80DF-6C5D80B13672}">
      <dgm:prSet/>
      <dgm:spPr/>
      <dgm:t>
        <a:bodyPr/>
        <a:lstStyle/>
        <a:p>
          <a:endParaRPr lang="en-GB"/>
        </a:p>
      </dgm:t>
    </dgm:pt>
    <dgm:pt modelId="{9352A8D3-3A3F-4D00-967C-386C175F35EB}" type="sibTrans" cxnId="{8AD8170E-34E2-4700-80DF-6C5D80B13672}">
      <dgm:prSet/>
      <dgm:spPr/>
      <dgm:t>
        <a:bodyPr/>
        <a:lstStyle/>
        <a:p>
          <a:endParaRPr lang="en-GB"/>
        </a:p>
      </dgm:t>
    </dgm:pt>
    <dgm:pt modelId="{8EF04357-5D05-43C4-981F-8E3AD79A231E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test_two</a:t>
          </a:r>
          <a:r>
            <a:rPr lang="en-GB" sz="1200" dirty="0">
              <a:latin typeface="Arial monospaced for SAP" panose="020B0609020202030204" pitchFamily="49" charset="0"/>
            </a:rPr>
            <a:t>([42])</a:t>
          </a:r>
        </a:p>
      </dgm:t>
    </dgm:pt>
    <dgm:pt modelId="{E3E30187-42A9-456A-BD50-A3B33FB751AC}" type="parTrans" cxnId="{40968BA8-4DE4-4A12-BAF6-B4D36FAA9365}">
      <dgm:prSet/>
      <dgm:spPr/>
      <dgm:t>
        <a:bodyPr/>
        <a:lstStyle/>
        <a:p>
          <a:endParaRPr lang="en-GB"/>
        </a:p>
      </dgm:t>
    </dgm:pt>
    <dgm:pt modelId="{40E02DF2-1F9C-4DC0-84C9-131D9ED760C1}" type="sibTrans" cxnId="{40968BA8-4DE4-4A12-BAF6-B4D36FAA9365}">
      <dgm:prSet/>
      <dgm:spPr/>
      <dgm:t>
        <a:bodyPr/>
        <a:lstStyle/>
        <a:p>
          <a:endParaRPr lang="en-GB"/>
        </a:p>
      </dgm:t>
    </dgm:pt>
    <dgm:pt modelId="{9C9380B4-1619-4624-A122-124D05B902E3}">
      <dgm:prSet phldrT="[Text]" custT="1"/>
      <dgm:spPr/>
      <dgm:t>
        <a:bodyPr/>
        <a:lstStyle/>
        <a:p>
          <a:pPr>
            <a:buNone/>
          </a:pPr>
          <a:r>
            <a:rPr lang="en-GB" sz="1200" dirty="0" err="1">
              <a:latin typeface="Arial monospaced for SAP" panose="020B0609020202030204" pitchFamily="49" charset="0"/>
            </a:rPr>
            <a:t>simple_data</a:t>
          </a:r>
          <a:r>
            <a:rPr lang="en-GB" sz="1200" dirty="0">
              <a:latin typeface="Arial monospaced for SAP" panose="020B0609020202030204" pitchFamily="49" charset="0"/>
            </a:rPr>
            <a:t>=[42]</a:t>
          </a:r>
        </a:p>
      </dgm:t>
    </dgm:pt>
    <dgm:pt modelId="{339E792E-6615-415E-A9B2-632CC843B5E9}" type="parTrans" cxnId="{4673C6CA-9A12-4A41-953E-98E618DBF657}">
      <dgm:prSet/>
      <dgm:spPr/>
      <dgm:t>
        <a:bodyPr/>
        <a:lstStyle/>
        <a:p>
          <a:endParaRPr lang="en-GB"/>
        </a:p>
      </dgm:t>
    </dgm:pt>
    <dgm:pt modelId="{40814939-F182-4D96-AECA-998781BF1CA0}" type="sibTrans" cxnId="{4673C6CA-9A12-4A41-953E-98E618DBF657}">
      <dgm:prSet/>
      <dgm:spPr/>
      <dgm:t>
        <a:bodyPr/>
        <a:lstStyle/>
        <a:p>
          <a:endParaRPr lang="en-GB"/>
        </a:p>
      </dgm:t>
    </dgm:pt>
    <dgm:pt modelId="{989CDAED-61FA-4E81-84A8-CE2F57BA8F6E}" type="pres">
      <dgm:prSet presAssocID="{81827CAF-CE6F-4110-A763-6FF56FED60AB}" presName="rootnode" presStyleCnt="0">
        <dgm:presLayoutVars>
          <dgm:chMax/>
          <dgm:chPref/>
          <dgm:dir/>
          <dgm:animLvl val="lvl"/>
        </dgm:presLayoutVars>
      </dgm:prSet>
      <dgm:spPr/>
    </dgm:pt>
    <dgm:pt modelId="{BCD6B413-7A46-4235-8BDB-F09E429E8AFE}" type="pres">
      <dgm:prSet presAssocID="{91BAFEE0-441E-4F7F-8A0D-AFA5537A9796}" presName="composite" presStyleCnt="0"/>
      <dgm:spPr/>
    </dgm:pt>
    <dgm:pt modelId="{35EC3F4F-B392-42CE-A645-C6B7E25C9EB9}" type="pres">
      <dgm:prSet presAssocID="{91BAFEE0-441E-4F7F-8A0D-AFA5537A9796}" presName="bentUpArrow1" presStyleLbl="alignImgPlace1" presStyleIdx="0" presStyleCnt="4"/>
      <dgm:spPr/>
    </dgm:pt>
    <dgm:pt modelId="{C7899759-B2DB-481C-B92F-D6B464B43843}" type="pres">
      <dgm:prSet presAssocID="{91BAFEE0-441E-4F7F-8A0D-AFA5537A9796}" presName="ParentText" presStyleLbl="node1" presStyleIdx="0" presStyleCnt="5" custScaleX="194641">
        <dgm:presLayoutVars>
          <dgm:chMax val="1"/>
          <dgm:chPref val="1"/>
          <dgm:bulletEnabled val="1"/>
        </dgm:presLayoutVars>
      </dgm:prSet>
      <dgm:spPr/>
    </dgm:pt>
    <dgm:pt modelId="{EF9E54CF-5A09-4AE6-B545-F050B04489AC}" type="pres">
      <dgm:prSet presAssocID="{91BAFEE0-441E-4F7F-8A0D-AFA5537A9796}" presName="ChildText" presStyleLbl="revTx" presStyleIdx="0" presStyleCnt="5" custScaleX="401900" custLinFactX="100000" custLinFactNeighborX="126297" custLinFactNeighborY="1602">
        <dgm:presLayoutVars>
          <dgm:chMax val="0"/>
          <dgm:chPref val="0"/>
          <dgm:bulletEnabled val="1"/>
        </dgm:presLayoutVars>
      </dgm:prSet>
      <dgm:spPr/>
    </dgm:pt>
    <dgm:pt modelId="{0394BACA-6CD4-44E3-B2E7-40183B336555}" type="pres">
      <dgm:prSet presAssocID="{27B7807F-BA8D-44B6-9007-538ED8728426}" presName="sibTrans" presStyleCnt="0"/>
      <dgm:spPr/>
    </dgm:pt>
    <dgm:pt modelId="{F0F2F9B8-7CD1-47CF-8274-957A93FBB11B}" type="pres">
      <dgm:prSet presAssocID="{FE32DC26-1141-4B15-8298-59373FFFC035}" presName="composite" presStyleCnt="0"/>
      <dgm:spPr/>
    </dgm:pt>
    <dgm:pt modelId="{79311B2F-BB41-4262-B888-DA5D96369542}" type="pres">
      <dgm:prSet presAssocID="{FE32DC26-1141-4B15-8298-59373FFFC035}" presName="bentUpArrow1" presStyleLbl="alignImgPlace1" presStyleIdx="1" presStyleCnt="4"/>
      <dgm:spPr/>
    </dgm:pt>
    <dgm:pt modelId="{6E335030-AF7C-436D-8828-CBA942566CF5}" type="pres">
      <dgm:prSet presAssocID="{FE32DC26-1141-4B15-8298-59373FFFC035}" presName="ParentText" presStyleLbl="node1" presStyleIdx="1" presStyleCnt="5" custScaleX="194641">
        <dgm:presLayoutVars>
          <dgm:chMax val="1"/>
          <dgm:chPref val="1"/>
          <dgm:bulletEnabled val="1"/>
        </dgm:presLayoutVars>
      </dgm:prSet>
      <dgm:spPr/>
    </dgm:pt>
    <dgm:pt modelId="{8D5354FC-225C-41DF-A3F7-369F0B75C5EB}" type="pres">
      <dgm:prSet presAssocID="{FE32DC26-1141-4B15-8298-59373FFFC035}" presName="ChildText" presStyleLbl="revTx" presStyleIdx="1" presStyleCnt="5" custScaleX="364614" custLinFactX="100000" custLinFactNeighborX="100939" custLinFactNeighborY="2007">
        <dgm:presLayoutVars>
          <dgm:chMax val="0"/>
          <dgm:chPref val="0"/>
          <dgm:bulletEnabled val="1"/>
        </dgm:presLayoutVars>
      </dgm:prSet>
      <dgm:spPr/>
    </dgm:pt>
    <dgm:pt modelId="{DD820FFB-0BF5-46AF-B8B5-C3510F9353C6}" type="pres">
      <dgm:prSet presAssocID="{27D9C204-2FEB-4E77-BB15-F0CBD1B9CBA6}" presName="sibTrans" presStyleCnt="0"/>
      <dgm:spPr/>
    </dgm:pt>
    <dgm:pt modelId="{47083881-F275-4F85-A7DD-D8C970062BC4}" type="pres">
      <dgm:prSet presAssocID="{59ACDF59-4E10-4BE3-BB03-2D82D68989FE}" presName="composite" presStyleCnt="0"/>
      <dgm:spPr/>
    </dgm:pt>
    <dgm:pt modelId="{73B1DD9E-AADB-4F97-A3FA-6B86C7A0DBA7}" type="pres">
      <dgm:prSet presAssocID="{59ACDF59-4E10-4BE3-BB03-2D82D68989FE}" presName="bentUpArrow1" presStyleLbl="alignImgPlace1" presStyleIdx="2" presStyleCnt="4"/>
      <dgm:spPr/>
    </dgm:pt>
    <dgm:pt modelId="{FCC53A5E-AF74-498C-B890-F1A7E4ADE0A1}" type="pres">
      <dgm:prSet presAssocID="{59ACDF59-4E10-4BE3-BB03-2D82D68989FE}" presName="ParentText" presStyleLbl="node1" presStyleIdx="2" presStyleCnt="5" custScaleX="194641">
        <dgm:presLayoutVars>
          <dgm:chMax val="1"/>
          <dgm:chPref val="1"/>
          <dgm:bulletEnabled val="1"/>
        </dgm:presLayoutVars>
      </dgm:prSet>
      <dgm:spPr/>
    </dgm:pt>
    <dgm:pt modelId="{08A9D699-347F-48E4-A125-8235CAAB76F9}" type="pres">
      <dgm:prSet presAssocID="{59ACDF59-4E10-4BE3-BB03-2D82D68989FE}" presName="ChildText" presStyleLbl="revTx" presStyleIdx="2" presStyleCnt="5" custScaleX="287524" custLinFactX="66343" custLinFactNeighborX="100000" custLinFactNeighborY="63">
        <dgm:presLayoutVars>
          <dgm:chMax val="0"/>
          <dgm:chPref val="0"/>
          <dgm:bulletEnabled val="1"/>
        </dgm:presLayoutVars>
      </dgm:prSet>
      <dgm:spPr/>
    </dgm:pt>
    <dgm:pt modelId="{0F182076-0A19-42C5-BBE2-16AF46DCC123}" type="pres">
      <dgm:prSet presAssocID="{B3A74BE7-77A2-4E0A-A0D1-DC483B9861FD}" presName="sibTrans" presStyleCnt="0"/>
      <dgm:spPr/>
    </dgm:pt>
    <dgm:pt modelId="{A9072649-2702-4896-BE91-D2AC3918288A}" type="pres">
      <dgm:prSet presAssocID="{A22C4F54-764F-45D3-9E86-CE936F0E0F98}" presName="composite" presStyleCnt="0"/>
      <dgm:spPr/>
    </dgm:pt>
    <dgm:pt modelId="{5F302428-2540-41E3-A97B-04798EAE19EF}" type="pres">
      <dgm:prSet presAssocID="{A22C4F54-764F-45D3-9E86-CE936F0E0F98}" presName="bentUpArrow1" presStyleLbl="alignImgPlace1" presStyleIdx="3" presStyleCnt="4"/>
      <dgm:spPr/>
    </dgm:pt>
    <dgm:pt modelId="{EC055DFA-858B-4CCC-9392-694204105EEB}" type="pres">
      <dgm:prSet presAssocID="{A22C4F54-764F-45D3-9E86-CE936F0E0F98}" presName="ParentText" presStyleLbl="node1" presStyleIdx="3" presStyleCnt="5" custScaleX="194641">
        <dgm:presLayoutVars>
          <dgm:chMax val="1"/>
          <dgm:chPref val="1"/>
          <dgm:bulletEnabled val="1"/>
        </dgm:presLayoutVars>
      </dgm:prSet>
      <dgm:spPr/>
    </dgm:pt>
    <dgm:pt modelId="{F88ED165-FD2F-4BBC-8D28-E285661266FA}" type="pres">
      <dgm:prSet presAssocID="{A22C4F54-764F-45D3-9E86-CE936F0E0F98}" presName="ChildText" presStyleLbl="revTx" presStyleIdx="3" presStyleCnt="5" custScaleX="326738" custLinFactX="87407" custLinFactNeighborX="100000" custLinFactNeighborY="798">
        <dgm:presLayoutVars>
          <dgm:chMax val="0"/>
          <dgm:chPref val="0"/>
          <dgm:bulletEnabled val="1"/>
        </dgm:presLayoutVars>
      </dgm:prSet>
      <dgm:spPr/>
    </dgm:pt>
    <dgm:pt modelId="{0B9BFE68-53C4-49F1-AAE3-76C7F65B74A4}" type="pres">
      <dgm:prSet presAssocID="{482EA272-E297-4278-B69C-F079124E0388}" presName="sibTrans" presStyleCnt="0"/>
      <dgm:spPr/>
    </dgm:pt>
    <dgm:pt modelId="{3DBD1130-4FA2-4579-9BA1-3A271256F263}" type="pres">
      <dgm:prSet presAssocID="{D95167CE-5F64-4E3B-9B30-C4C47B4FB8D7}" presName="composite" presStyleCnt="0"/>
      <dgm:spPr/>
    </dgm:pt>
    <dgm:pt modelId="{8B34C3C1-2878-40E2-88F3-3A3966586212}" type="pres">
      <dgm:prSet presAssocID="{D95167CE-5F64-4E3B-9B30-C4C47B4FB8D7}" presName="ParentText" presStyleLbl="node1" presStyleIdx="4" presStyleCnt="5" custScaleX="125516">
        <dgm:presLayoutVars>
          <dgm:chMax val="1"/>
          <dgm:chPref val="1"/>
          <dgm:bulletEnabled val="1"/>
        </dgm:presLayoutVars>
      </dgm:prSet>
      <dgm:spPr/>
    </dgm:pt>
    <dgm:pt modelId="{BC4D7473-B935-4979-B301-72EF29CCDA07}" type="pres">
      <dgm:prSet presAssocID="{D95167CE-5F64-4E3B-9B30-C4C47B4FB8D7}" presName="FinalChildText" presStyleLbl="revTx" presStyleIdx="4" presStyleCnt="5" custScaleX="414117" custLinFactX="79729" custLinFactNeighborX="100000" custLinFactNeighborY="2007">
        <dgm:presLayoutVars>
          <dgm:chMax val="0"/>
          <dgm:chPref val="0"/>
          <dgm:bulletEnabled val="1"/>
        </dgm:presLayoutVars>
      </dgm:prSet>
      <dgm:spPr/>
    </dgm:pt>
  </dgm:ptLst>
  <dgm:cxnLst>
    <dgm:cxn modelId="{7C007100-1A25-45AE-B97B-9093790BC5F4}" type="presOf" srcId="{0D947F30-A0F4-4D58-B396-F4E0910CB60C}" destId="{F88ED165-FD2F-4BBC-8D28-E285661266FA}" srcOrd="0" destOrd="0" presId="urn:microsoft.com/office/officeart/2005/8/layout/StepDownProcess"/>
    <dgm:cxn modelId="{593B8402-7288-46C5-8ADF-A8F5DC853ED6}" type="presOf" srcId="{6E17A88E-B5A3-4263-96D0-BAD09E82E64A}" destId="{EF9E54CF-5A09-4AE6-B545-F050B04489AC}" srcOrd="0" destOrd="1" presId="urn:microsoft.com/office/officeart/2005/8/layout/StepDownProcess"/>
    <dgm:cxn modelId="{62D3090B-D6B6-4548-AD63-637E9CD2FEA0}" srcId="{81827CAF-CE6F-4110-A763-6FF56FED60AB}" destId="{A22C4F54-764F-45D3-9E86-CE936F0E0F98}" srcOrd="3" destOrd="0" parTransId="{F2864034-81B3-4F3B-AD9E-CEC92009E040}" sibTransId="{482EA272-E297-4278-B69C-F079124E0388}"/>
    <dgm:cxn modelId="{1AB5790B-0251-41AE-B453-07CF802D23C5}" srcId="{81827CAF-CE6F-4110-A763-6FF56FED60AB}" destId="{59ACDF59-4E10-4BE3-BB03-2D82D68989FE}" srcOrd="2" destOrd="0" parTransId="{27B9CE5B-A53A-475E-8A2E-EC26CBD81C4D}" sibTransId="{B3A74BE7-77A2-4E0A-A0D1-DC483B9861FD}"/>
    <dgm:cxn modelId="{8AD8170E-34E2-4700-80DF-6C5D80B13672}" srcId="{91BAFEE0-441E-4F7F-8A0D-AFA5537A9796}" destId="{6E17A88E-B5A3-4263-96D0-BAD09E82E64A}" srcOrd="1" destOrd="0" parTransId="{D66A0EED-2DC1-4959-86AD-D95420286AB8}" sibTransId="{9352A8D3-3A3F-4D00-967C-386C175F35EB}"/>
    <dgm:cxn modelId="{05BA3319-7F17-42A6-8E27-0D2C1CCF9899}" type="presOf" srcId="{A22C4F54-764F-45D3-9E86-CE936F0E0F98}" destId="{EC055DFA-858B-4CCC-9392-694204105EEB}" srcOrd="0" destOrd="0" presId="urn:microsoft.com/office/officeart/2005/8/layout/StepDownProcess"/>
    <dgm:cxn modelId="{8CDE8720-C49E-4D18-BDC5-247FD3F82720}" srcId="{81827CAF-CE6F-4110-A763-6FF56FED60AB}" destId="{FE32DC26-1141-4B15-8298-59373FFFC035}" srcOrd="1" destOrd="0" parTransId="{09513CF4-5E80-445C-9D0E-6401ED44074B}" sibTransId="{27D9C204-2FEB-4E77-BB15-F0CBD1B9CBA6}"/>
    <dgm:cxn modelId="{001E063A-89CA-41E6-99E0-C914D15EB0B9}" type="presOf" srcId="{E502282F-EC19-4588-9196-88346131CC55}" destId="{8D5354FC-225C-41DF-A3F7-369F0B75C5EB}" srcOrd="0" destOrd="0" presId="urn:microsoft.com/office/officeart/2005/8/layout/StepDownProcess"/>
    <dgm:cxn modelId="{87AEBB62-5496-4475-A1F0-F3F988886621}" type="presOf" srcId="{8EF04357-5D05-43C4-981F-8E3AD79A231E}" destId="{BC4D7473-B935-4979-B301-72EF29CCDA07}" srcOrd="0" destOrd="1" presId="urn:microsoft.com/office/officeart/2005/8/layout/StepDownProcess"/>
    <dgm:cxn modelId="{930E8D64-C146-4491-A68F-0576B3997514}" srcId="{59ACDF59-4E10-4BE3-BB03-2D82D68989FE}" destId="{ACC4216C-7896-4F46-BCD3-DE283B1C390E}" srcOrd="0" destOrd="0" parTransId="{0F2147E1-86A9-47A7-923B-0D7BAC58CBE1}" sibTransId="{C5177759-014E-4761-96F4-D12832CF2B77}"/>
    <dgm:cxn modelId="{D775BA54-C5DF-495B-87A7-4D8A4CCE9C22}" type="presOf" srcId="{91BAFEE0-441E-4F7F-8A0D-AFA5537A9796}" destId="{C7899759-B2DB-481C-B92F-D6B464B43843}" srcOrd="0" destOrd="0" presId="urn:microsoft.com/office/officeart/2005/8/layout/StepDownProcess"/>
    <dgm:cxn modelId="{94F0EB83-D50A-4BDA-BD6D-B0D0E3643734}" srcId="{D95167CE-5F64-4E3B-9B30-C4C47B4FB8D7}" destId="{3FC80937-7420-4557-850D-C9F1EBCE8786}" srcOrd="0" destOrd="0" parTransId="{988BF111-33A4-411E-8800-59799DEF29EE}" sibTransId="{C9F46158-1340-4E25-89F9-BB4341C70A68}"/>
    <dgm:cxn modelId="{93F3C09B-D8FE-4F7E-BC4D-6CDB624DF60E}" srcId="{A22C4F54-764F-45D3-9E86-CE936F0E0F98}" destId="{0D947F30-A0F4-4D58-B396-F4E0910CB60C}" srcOrd="0" destOrd="0" parTransId="{7829FB8E-57A5-4D70-9DDB-850ACF0FD4AA}" sibTransId="{D6C278A4-D10C-4AC8-A79B-0FF88BD81D64}"/>
    <dgm:cxn modelId="{40968BA8-4DE4-4A12-BAF6-B4D36FAA9365}" srcId="{D95167CE-5F64-4E3B-9B30-C4C47B4FB8D7}" destId="{8EF04357-5D05-43C4-981F-8E3AD79A231E}" srcOrd="1" destOrd="0" parTransId="{E3E30187-42A9-456A-BD50-A3B33FB751AC}" sibTransId="{40E02DF2-1F9C-4DC0-84C9-131D9ED760C1}"/>
    <dgm:cxn modelId="{C44FC6AA-9EE5-4411-BA12-FA22103184C3}" type="presOf" srcId="{3FC80937-7420-4557-850D-C9F1EBCE8786}" destId="{BC4D7473-B935-4979-B301-72EF29CCDA07}" srcOrd="0" destOrd="0" presId="urn:microsoft.com/office/officeart/2005/8/layout/StepDownProcess"/>
    <dgm:cxn modelId="{C9D533B5-67A8-4345-AB7C-D60740DC05E4}" srcId="{FE32DC26-1141-4B15-8298-59373FFFC035}" destId="{E502282F-EC19-4588-9196-88346131CC55}" srcOrd="0" destOrd="0" parTransId="{D43440E7-1FAE-46CE-BFC0-09D138308E49}" sibTransId="{83E9B575-7E75-4A92-A92E-02B5C3F2EE88}"/>
    <dgm:cxn modelId="{5D00AFB7-285E-44B1-8EE3-DF058DA96B09}" type="presOf" srcId="{D95167CE-5F64-4E3B-9B30-C4C47B4FB8D7}" destId="{8B34C3C1-2878-40E2-88F3-3A3966586212}" srcOrd="0" destOrd="0" presId="urn:microsoft.com/office/officeart/2005/8/layout/StepDownProcess"/>
    <dgm:cxn modelId="{BFE49CB9-82E3-455B-B86A-5680CD757589}" type="presOf" srcId="{81827CAF-CE6F-4110-A763-6FF56FED60AB}" destId="{989CDAED-61FA-4E81-84A8-CE2F57BA8F6E}" srcOrd="0" destOrd="0" presId="urn:microsoft.com/office/officeart/2005/8/layout/StepDownProcess"/>
    <dgm:cxn modelId="{AE54CFC2-72A5-4A38-87D9-34587934C36D}" type="presOf" srcId="{ACC4216C-7896-4F46-BCD3-DE283B1C390E}" destId="{08A9D699-347F-48E4-A125-8235CAAB76F9}" srcOrd="0" destOrd="0" presId="urn:microsoft.com/office/officeart/2005/8/layout/StepDownProcess"/>
    <dgm:cxn modelId="{4673C6CA-9A12-4A41-953E-98E618DBF657}" srcId="{A22C4F54-764F-45D3-9E86-CE936F0E0F98}" destId="{9C9380B4-1619-4624-A122-124D05B902E3}" srcOrd="1" destOrd="0" parTransId="{339E792E-6615-415E-A9B2-632CC843B5E9}" sibTransId="{40814939-F182-4D96-AECA-998781BF1CA0}"/>
    <dgm:cxn modelId="{B785DBD5-B9BB-4CE7-B241-7FA72787ABC0}" srcId="{91BAFEE0-441E-4F7F-8A0D-AFA5537A9796}" destId="{8CA0AC06-EEC0-4232-9ECC-8FB17B834845}" srcOrd="0" destOrd="0" parTransId="{308A4ACB-91AA-4539-838E-137EEDD6CBDD}" sibTransId="{C504ECD6-1B90-411C-B8BE-A82ABDC1896F}"/>
    <dgm:cxn modelId="{B6F892DB-8B40-4366-82F3-2F42B10675FD}" srcId="{81827CAF-CE6F-4110-A763-6FF56FED60AB}" destId="{D95167CE-5F64-4E3B-9B30-C4C47B4FB8D7}" srcOrd="4" destOrd="0" parTransId="{C9035DD6-D923-416F-BAF3-C72C4778DCB3}" sibTransId="{9F1793A7-26E3-4C9E-AD58-6F499D86560D}"/>
    <dgm:cxn modelId="{711B3DE4-FC17-4ECF-9B3B-8D5CB1C425BB}" srcId="{81827CAF-CE6F-4110-A763-6FF56FED60AB}" destId="{91BAFEE0-441E-4F7F-8A0D-AFA5537A9796}" srcOrd="0" destOrd="0" parTransId="{60B838E1-39B7-40B6-B70D-0BE1A948B6CF}" sibTransId="{27B7807F-BA8D-44B6-9007-538ED8728426}"/>
    <dgm:cxn modelId="{F95372F1-D76C-4663-8A73-4AE232D54F1E}" type="presOf" srcId="{9C9380B4-1619-4624-A122-124D05B902E3}" destId="{F88ED165-FD2F-4BBC-8D28-E285661266FA}" srcOrd="0" destOrd="1" presId="urn:microsoft.com/office/officeart/2005/8/layout/StepDownProcess"/>
    <dgm:cxn modelId="{DC272DF6-E284-4280-81E4-97A6C233D661}" type="presOf" srcId="{59ACDF59-4E10-4BE3-BB03-2D82D68989FE}" destId="{FCC53A5E-AF74-498C-B890-F1A7E4ADE0A1}" srcOrd="0" destOrd="0" presId="urn:microsoft.com/office/officeart/2005/8/layout/StepDownProcess"/>
    <dgm:cxn modelId="{E8E580F8-BAEF-4BFF-A7A3-12321E0D75B7}" type="presOf" srcId="{FE32DC26-1141-4B15-8298-59373FFFC035}" destId="{6E335030-AF7C-436D-8828-CBA942566CF5}" srcOrd="0" destOrd="0" presId="urn:microsoft.com/office/officeart/2005/8/layout/StepDownProcess"/>
    <dgm:cxn modelId="{FA99FDFA-7372-4F41-8134-A62E9D71F3FF}" type="presOf" srcId="{8CA0AC06-EEC0-4232-9ECC-8FB17B834845}" destId="{EF9E54CF-5A09-4AE6-B545-F050B04489AC}" srcOrd="0" destOrd="0" presId="urn:microsoft.com/office/officeart/2005/8/layout/StepDownProcess"/>
    <dgm:cxn modelId="{5B05DEC6-C444-43D5-AEFA-7544609B90E4}" type="presParOf" srcId="{989CDAED-61FA-4E81-84A8-CE2F57BA8F6E}" destId="{BCD6B413-7A46-4235-8BDB-F09E429E8AFE}" srcOrd="0" destOrd="0" presId="urn:microsoft.com/office/officeart/2005/8/layout/StepDownProcess"/>
    <dgm:cxn modelId="{6856CA36-287C-4653-80C1-BEAF3F8D717F}" type="presParOf" srcId="{BCD6B413-7A46-4235-8BDB-F09E429E8AFE}" destId="{35EC3F4F-B392-42CE-A645-C6B7E25C9EB9}" srcOrd="0" destOrd="0" presId="urn:microsoft.com/office/officeart/2005/8/layout/StepDownProcess"/>
    <dgm:cxn modelId="{91EB71A8-8D13-4B93-AC13-9A0964CED8AC}" type="presParOf" srcId="{BCD6B413-7A46-4235-8BDB-F09E429E8AFE}" destId="{C7899759-B2DB-481C-B92F-D6B464B43843}" srcOrd="1" destOrd="0" presId="urn:microsoft.com/office/officeart/2005/8/layout/StepDownProcess"/>
    <dgm:cxn modelId="{B803B2CE-ADA8-4042-95D1-E68EBA9C843A}" type="presParOf" srcId="{BCD6B413-7A46-4235-8BDB-F09E429E8AFE}" destId="{EF9E54CF-5A09-4AE6-B545-F050B04489AC}" srcOrd="2" destOrd="0" presId="urn:microsoft.com/office/officeart/2005/8/layout/StepDownProcess"/>
    <dgm:cxn modelId="{33CD82B4-4DD9-4B83-ADE1-49039698D99A}" type="presParOf" srcId="{989CDAED-61FA-4E81-84A8-CE2F57BA8F6E}" destId="{0394BACA-6CD4-44E3-B2E7-40183B336555}" srcOrd="1" destOrd="0" presId="urn:microsoft.com/office/officeart/2005/8/layout/StepDownProcess"/>
    <dgm:cxn modelId="{2E5A1F88-8FAD-4B99-AF51-F171E5A5BFFD}" type="presParOf" srcId="{989CDAED-61FA-4E81-84A8-CE2F57BA8F6E}" destId="{F0F2F9B8-7CD1-47CF-8274-957A93FBB11B}" srcOrd="2" destOrd="0" presId="urn:microsoft.com/office/officeart/2005/8/layout/StepDownProcess"/>
    <dgm:cxn modelId="{9CA8507D-D506-4414-ADC2-02B3EE288655}" type="presParOf" srcId="{F0F2F9B8-7CD1-47CF-8274-957A93FBB11B}" destId="{79311B2F-BB41-4262-B888-DA5D96369542}" srcOrd="0" destOrd="0" presId="urn:microsoft.com/office/officeart/2005/8/layout/StepDownProcess"/>
    <dgm:cxn modelId="{1B25E594-6151-42FE-A82C-252737C45FD9}" type="presParOf" srcId="{F0F2F9B8-7CD1-47CF-8274-957A93FBB11B}" destId="{6E335030-AF7C-436D-8828-CBA942566CF5}" srcOrd="1" destOrd="0" presId="urn:microsoft.com/office/officeart/2005/8/layout/StepDownProcess"/>
    <dgm:cxn modelId="{8B3FE0F6-8120-4DAC-AE1F-580DDC0EBA00}" type="presParOf" srcId="{F0F2F9B8-7CD1-47CF-8274-957A93FBB11B}" destId="{8D5354FC-225C-41DF-A3F7-369F0B75C5EB}" srcOrd="2" destOrd="0" presId="urn:microsoft.com/office/officeart/2005/8/layout/StepDownProcess"/>
    <dgm:cxn modelId="{FCF4739F-06E3-41F8-A55F-5409B172221B}" type="presParOf" srcId="{989CDAED-61FA-4E81-84A8-CE2F57BA8F6E}" destId="{DD820FFB-0BF5-46AF-B8B5-C3510F9353C6}" srcOrd="3" destOrd="0" presId="urn:microsoft.com/office/officeart/2005/8/layout/StepDownProcess"/>
    <dgm:cxn modelId="{5B878CE4-3E7B-4526-9528-F7C17B2321ED}" type="presParOf" srcId="{989CDAED-61FA-4E81-84A8-CE2F57BA8F6E}" destId="{47083881-F275-4F85-A7DD-D8C970062BC4}" srcOrd="4" destOrd="0" presId="urn:microsoft.com/office/officeart/2005/8/layout/StepDownProcess"/>
    <dgm:cxn modelId="{78DD6C9F-5650-4B24-80E1-AB1B9A2E99B4}" type="presParOf" srcId="{47083881-F275-4F85-A7DD-D8C970062BC4}" destId="{73B1DD9E-AADB-4F97-A3FA-6B86C7A0DBA7}" srcOrd="0" destOrd="0" presId="urn:microsoft.com/office/officeart/2005/8/layout/StepDownProcess"/>
    <dgm:cxn modelId="{D1A936DC-1C9F-40B3-AA31-D6481CF720EC}" type="presParOf" srcId="{47083881-F275-4F85-A7DD-D8C970062BC4}" destId="{FCC53A5E-AF74-498C-B890-F1A7E4ADE0A1}" srcOrd="1" destOrd="0" presId="urn:microsoft.com/office/officeart/2005/8/layout/StepDownProcess"/>
    <dgm:cxn modelId="{0F85D0BE-43B4-48A9-9BB8-28494D5F4ECB}" type="presParOf" srcId="{47083881-F275-4F85-A7DD-D8C970062BC4}" destId="{08A9D699-347F-48E4-A125-8235CAAB76F9}" srcOrd="2" destOrd="0" presId="urn:microsoft.com/office/officeart/2005/8/layout/StepDownProcess"/>
    <dgm:cxn modelId="{FDFAFA1D-A89F-44FB-8A32-5F8ECA681B3B}" type="presParOf" srcId="{989CDAED-61FA-4E81-84A8-CE2F57BA8F6E}" destId="{0F182076-0A19-42C5-BBE2-16AF46DCC123}" srcOrd="5" destOrd="0" presId="urn:microsoft.com/office/officeart/2005/8/layout/StepDownProcess"/>
    <dgm:cxn modelId="{C8A067E5-5BE7-4CCC-8C33-B8DF625BA288}" type="presParOf" srcId="{989CDAED-61FA-4E81-84A8-CE2F57BA8F6E}" destId="{A9072649-2702-4896-BE91-D2AC3918288A}" srcOrd="6" destOrd="0" presId="urn:microsoft.com/office/officeart/2005/8/layout/StepDownProcess"/>
    <dgm:cxn modelId="{EE52B69B-5786-446A-A4B5-9985FEDD7FF4}" type="presParOf" srcId="{A9072649-2702-4896-BE91-D2AC3918288A}" destId="{5F302428-2540-41E3-A97B-04798EAE19EF}" srcOrd="0" destOrd="0" presId="urn:microsoft.com/office/officeart/2005/8/layout/StepDownProcess"/>
    <dgm:cxn modelId="{742B5AB4-0A04-48A0-A3C8-8B79E7A57824}" type="presParOf" srcId="{A9072649-2702-4896-BE91-D2AC3918288A}" destId="{EC055DFA-858B-4CCC-9392-694204105EEB}" srcOrd="1" destOrd="0" presId="urn:microsoft.com/office/officeart/2005/8/layout/StepDownProcess"/>
    <dgm:cxn modelId="{C2C773E5-6DA1-49CB-9E99-779F62D2A181}" type="presParOf" srcId="{A9072649-2702-4896-BE91-D2AC3918288A}" destId="{F88ED165-FD2F-4BBC-8D28-E285661266FA}" srcOrd="2" destOrd="0" presId="urn:microsoft.com/office/officeart/2005/8/layout/StepDownProcess"/>
    <dgm:cxn modelId="{9E652134-811F-48FD-9A81-6F43E4B6AA23}" type="presParOf" srcId="{989CDAED-61FA-4E81-84A8-CE2F57BA8F6E}" destId="{0B9BFE68-53C4-49F1-AAE3-76C7F65B74A4}" srcOrd="7" destOrd="0" presId="urn:microsoft.com/office/officeart/2005/8/layout/StepDownProcess"/>
    <dgm:cxn modelId="{5E212080-3D4C-4EA6-B5AA-203D3422A4FF}" type="presParOf" srcId="{989CDAED-61FA-4E81-84A8-CE2F57BA8F6E}" destId="{3DBD1130-4FA2-4579-9BA1-3A271256F263}" srcOrd="8" destOrd="0" presId="urn:microsoft.com/office/officeart/2005/8/layout/StepDownProcess"/>
    <dgm:cxn modelId="{AD6A4271-B499-4DFD-B9ED-CE1FB532B6A6}" type="presParOf" srcId="{3DBD1130-4FA2-4579-9BA1-3A271256F263}" destId="{8B34C3C1-2878-40E2-88F3-3A3966586212}" srcOrd="0" destOrd="0" presId="urn:microsoft.com/office/officeart/2005/8/layout/StepDownProcess"/>
    <dgm:cxn modelId="{4E770641-85E6-4126-901C-DA5B9D4884AB}" type="presParOf" srcId="{3DBD1130-4FA2-4579-9BA1-3A271256F263}" destId="{BC4D7473-B935-4979-B301-72EF29CCDA0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E49B4-AC23-4E08-8166-9CED70B2AE08}">
      <dsp:nvSpPr>
        <dsp:cNvPr id="0" name=""/>
        <dsp:cNvSpPr/>
      </dsp:nvSpPr>
      <dsp:spPr>
        <a:xfrm>
          <a:off x="1149879" y="206452"/>
          <a:ext cx="1993497" cy="199370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6024AA-42B8-4496-868C-1284B16495E2}">
      <dsp:nvSpPr>
        <dsp:cNvPr id="0" name=""/>
        <dsp:cNvSpPr/>
      </dsp:nvSpPr>
      <dsp:spPr>
        <a:xfrm>
          <a:off x="1590011" y="928117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Compiling, Linking, Packaging</a:t>
          </a:r>
        </a:p>
      </dsp:txBody>
      <dsp:txXfrm>
        <a:off x="1590011" y="928117"/>
        <a:ext cx="1112484" cy="556184"/>
      </dsp:txXfrm>
    </dsp:sp>
    <dsp:sp modelId="{A17FDA33-86EB-48F3-9850-2A01DB56709A}">
      <dsp:nvSpPr>
        <dsp:cNvPr id="0" name=""/>
        <dsp:cNvSpPr/>
      </dsp:nvSpPr>
      <dsp:spPr>
        <a:xfrm>
          <a:off x="596067" y="1352129"/>
          <a:ext cx="1993497" cy="199370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8EBC66-9F5D-472B-8EB1-0648128EF583}">
      <dsp:nvSpPr>
        <dsp:cNvPr id="0" name=""/>
        <dsp:cNvSpPr/>
      </dsp:nvSpPr>
      <dsp:spPr>
        <a:xfrm>
          <a:off x="1033956" y="2075909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Verification and testing</a:t>
          </a:r>
        </a:p>
      </dsp:txBody>
      <dsp:txXfrm>
        <a:off x="1033956" y="2075909"/>
        <a:ext cx="1112484" cy="556184"/>
      </dsp:txXfrm>
    </dsp:sp>
    <dsp:sp modelId="{58B84F37-39A6-4360-A7A5-F2EF70BFF703}">
      <dsp:nvSpPr>
        <dsp:cNvPr id="0" name=""/>
        <dsp:cNvSpPr/>
      </dsp:nvSpPr>
      <dsp:spPr>
        <a:xfrm>
          <a:off x="1149879" y="2502036"/>
          <a:ext cx="1993497" cy="1993700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F3CC23-C7CD-4605-98EA-D648A5A71BC5}">
      <dsp:nvSpPr>
        <dsp:cNvPr id="0" name=""/>
        <dsp:cNvSpPr/>
      </dsp:nvSpPr>
      <dsp:spPr>
        <a:xfrm>
          <a:off x="1590011" y="3223701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Deployment services</a:t>
          </a:r>
        </a:p>
      </dsp:txBody>
      <dsp:txXfrm>
        <a:off x="1590011" y="3223701"/>
        <a:ext cx="1112484" cy="556184"/>
      </dsp:txXfrm>
    </dsp:sp>
    <dsp:sp modelId="{AD7FECBA-84EB-4724-B65C-5404C886ADCD}">
      <dsp:nvSpPr>
        <dsp:cNvPr id="0" name=""/>
        <dsp:cNvSpPr/>
      </dsp:nvSpPr>
      <dsp:spPr>
        <a:xfrm>
          <a:off x="738166" y="3779886"/>
          <a:ext cx="1712665" cy="1713493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EAB81A-87ED-4273-AC93-B1DB3DF3D6C5}">
      <dsp:nvSpPr>
        <dsp:cNvPr id="0" name=""/>
        <dsp:cNvSpPr/>
      </dsp:nvSpPr>
      <dsp:spPr>
        <a:xfrm>
          <a:off x="1033956" y="4371493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033956" y="4371493"/>
        <a:ext cx="1112484" cy="556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E49B4-AC23-4E08-8166-9CED70B2AE08}">
      <dsp:nvSpPr>
        <dsp:cNvPr id="0" name=""/>
        <dsp:cNvSpPr/>
      </dsp:nvSpPr>
      <dsp:spPr>
        <a:xfrm>
          <a:off x="1149879" y="206452"/>
          <a:ext cx="1993497" cy="199370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6024AA-42B8-4496-868C-1284B16495E2}">
      <dsp:nvSpPr>
        <dsp:cNvPr id="0" name=""/>
        <dsp:cNvSpPr/>
      </dsp:nvSpPr>
      <dsp:spPr>
        <a:xfrm>
          <a:off x="1590011" y="928117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Compiling, Linking, Packaging</a:t>
          </a:r>
        </a:p>
      </dsp:txBody>
      <dsp:txXfrm>
        <a:off x="1590011" y="928117"/>
        <a:ext cx="1112484" cy="556184"/>
      </dsp:txXfrm>
    </dsp:sp>
    <dsp:sp modelId="{A17FDA33-86EB-48F3-9850-2A01DB56709A}">
      <dsp:nvSpPr>
        <dsp:cNvPr id="0" name=""/>
        <dsp:cNvSpPr/>
      </dsp:nvSpPr>
      <dsp:spPr>
        <a:xfrm>
          <a:off x="596067" y="1352129"/>
          <a:ext cx="1993497" cy="199370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8EBC66-9F5D-472B-8EB1-0648128EF583}">
      <dsp:nvSpPr>
        <dsp:cNvPr id="0" name=""/>
        <dsp:cNvSpPr/>
      </dsp:nvSpPr>
      <dsp:spPr>
        <a:xfrm>
          <a:off x="1033956" y="2075909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Verification and testing</a:t>
          </a:r>
        </a:p>
      </dsp:txBody>
      <dsp:txXfrm>
        <a:off x="1033956" y="2075909"/>
        <a:ext cx="1112484" cy="556184"/>
      </dsp:txXfrm>
    </dsp:sp>
    <dsp:sp modelId="{58B84F37-39A6-4360-A7A5-F2EF70BFF703}">
      <dsp:nvSpPr>
        <dsp:cNvPr id="0" name=""/>
        <dsp:cNvSpPr/>
      </dsp:nvSpPr>
      <dsp:spPr>
        <a:xfrm>
          <a:off x="1149879" y="2502036"/>
          <a:ext cx="1993497" cy="1993700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F3CC23-C7CD-4605-98EA-D648A5A71BC5}">
      <dsp:nvSpPr>
        <dsp:cNvPr id="0" name=""/>
        <dsp:cNvSpPr/>
      </dsp:nvSpPr>
      <dsp:spPr>
        <a:xfrm>
          <a:off x="1590011" y="3223701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Deployment services</a:t>
          </a:r>
        </a:p>
      </dsp:txBody>
      <dsp:txXfrm>
        <a:off x="1590011" y="3223701"/>
        <a:ext cx="1112484" cy="556184"/>
      </dsp:txXfrm>
    </dsp:sp>
    <dsp:sp modelId="{AD7FECBA-84EB-4724-B65C-5404C886ADCD}">
      <dsp:nvSpPr>
        <dsp:cNvPr id="0" name=""/>
        <dsp:cNvSpPr/>
      </dsp:nvSpPr>
      <dsp:spPr>
        <a:xfrm>
          <a:off x="738166" y="3779886"/>
          <a:ext cx="1712665" cy="1713493"/>
        </a:xfrm>
        <a:prstGeom prst="blockArc">
          <a:avLst>
            <a:gd name="adj1" fmla="val 0"/>
            <a:gd name="adj2" fmla="val 18900000"/>
            <a:gd name="adj3" fmla="val 1274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EAB81A-87ED-4273-AC93-B1DB3DF3D6C5}">
      <dsp:nvSpPr>
        <dsp:cNvPr id="0" name=""/>
        <dsp:cNvSpPr/>
      </dsp:nvSpPr>
      <dsp:spPr>
        <a:xfrm>
          <a:off x="1033956" y="4371493"/>
          <a:ext cx="1112484" cy="55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/>
        </a:p>
      </dsp:txBody>
      <dsp:txXfrm>
        <a:off x="1033956" y="4371493"/>
        <a:ext cx="1112484" cy="556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C3F4F-B392-42CE-A645-C6B7E25C9EB9}">
      <dsp:nvSpPr>
        <dsp:cNvPr id="0" name=""/>
        <dsp:cNvSpPr/>
      </dsp:nvSpPr>
      <dsp:spPr>
        <a:xfrm rot="5400000">
          <a:off x="1529334" y="495232"/>
          <a:ext cx="430993" cy="4906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99759-B2DB-481C-B92F-D6B464B43843}">
      <dsp:nvSpPr>
        <dsp:cNvPr id="0" name=""/>
        <dsp:cNvSpPr/>
      </dsp:nvSpPr>
      <dsp:spPr>
        <a:xfrm>
          <a:off x="1071818" y="17467"/>
          <a:ext cx="1412196" cy="5078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Pytest</a:t>
          </a:r>
          <a:r>
            <a:rPr lang="en-GB" sz="1200" kern="1200" dirty="0"/>
            <a:t> finds tests</a:t>
          </a:r>
        </a:p>
      </dsp:txBody>
      <dsp:txXfrm>
        <a:off x="1096614" y="42263"/>
        <a:ext cx="1362604" cy="458261"/>
      </dsp:txXfrm>
    </dsp:sp>
    <dsp:sp modelId="{EF9E54CF-5A09-4AE6-B545-F050B04489AC}">
      <dsp:nvSpPr>
        <dsp:cNvPr id="0" name=""/>
        <dsp:cNvSpPr/>
      </dsp:nvSpPr>
      <dsp:spPr>
        <a:xfrm>
          <a:off x="2538283" y="72478"/>
          <a:ext cx="2120778" cy="410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test_simple_data</a:t>
          </a:r>
          <a:endParaRPr lang="en-GB" sz="1200" kern="1200" dirty="0">
            <a:latin typeface="Arial monospaced for SAP" panose="020B0609020202030204" pitchFamily="49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test_two</a:t>
          </a:r>
          <a:endParaRPr lang="en-GB" sz="1200" kern="1200" dirty="0">
            <a:latin typeface="Arial monospaced for SAP" panose="020B0609020202030204" pitchFamily="49" charset="0"/>
          </a:endParaRPr>
        </a:p>
      </dsp:txBody>
      <dsp:txXfrm>
        <a:off x="2538283" y="72478"/>
        <a:ext cx="2120778" cy="410469"/>
      </dsp:txXfrm>
    </dsp:sp>
    <dsp:sp modelId="{79311B2F-BB41-4262-B888-DA5D96369542}">
      <dsp:nvSpPr>
        <dsp:cNvPr id="0" name=""/>
        <dsp:cNvSpPr/>
      </dsp:nvSpPr>
      <dsp:spPr>
        <a:xfrm rot="5400000">
          <a:off x="2678022" y="1065719"/>
          <a:ext cx="430993" cy="4906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35030-AF7C-436D-8828-CBA942566CF5}">
      <dsp:nvSpPr>
        <dsp:cNvPr id="0" name=""/>
        <dsp:cNvSpPr/>
      </dsp:nvSpPr>
      <dsp:spPr>
        <a:xfrm>
          <a:off x="2220507" y="587955"/>
          <a:ext cx="1412196" cy="5078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Inspects arguments</a:t>
          </a:r>
        </a:p>
      </dsp:txBody>
      <dsp:txXfrm>
        <a:off x="2245303" y="612751"/>
        <a:ext cx="1362604" cy="458261"/>
      </dsp:txXfrm>
    </dsp:sp>
    <dsp:sp modelId="{8D5354FC-225C-41DF-A3F7-369F0B75C5EB}">
      <dsp:nvSpPr>
        <dsp:cNvPr id="0" name=""/>
        <dsp:cNvSpPr/>
      </dsp:nvSpPr>
      <dsp:spPr>
        <a:xfrm>
          <a:off x="3651537" y="644628"/>
          <a:ext cx="1924024" cy="410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simple_data</a:t>
          </a:r>
          <a:endParaRPr lang="en-GB" sz="1200" kern="1200" dirty="0">
            <a:latin typeface="Arial monospaced for SAP" panose="020B0609020202030204" pitchFamily="49" charset="0"/>
          </a:endParaRPr>
        </a:p>
      </dsp:txBody>
      <dsp:txXfrm>
        <a:off x="3651537" y="644628"/>
        <a:ext cx="1924024" cy="410469"/>
      </dsp:txXfrm>
    </dsp:sp>
    <dsp:sp modelId="{73B1DD9E-AADB-4F97-A3FA-6B86C7A0DBA7}">
      <dsp:nvSpPr>
        <dsp:cNvPr id="0" name=""/>
        <dsp:cNvSpPr/>
      </dsp:nvSpPr>
      <dsp:spPr>
        <a:xfrm rot="5400000">
          <a:off x="3826711" y="1636207"/>
          <a:ext cx="430993" cy="4906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53A5E-AF74-498C-B890-F1A7E4ADE0A1}">
      <dsp:nvSpPr>
        <dsp:cNvPr id="0" name=""/>
        <dsp:cNvSpPr/>
      </dsp:nvSpPr>
      <dsp:spPr>
        <a:xfrm>
          <a:off x="3369195" y="1158442"/>
          <a:ext cx="1412196" cy="5078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Finds fixture with same name</a:t>
          </a:r>
        </a:p>
      </dsp:txBody>
      <dsp:txXfrm>
        <a:off x="3393991" y="1183238"/>
        <a:ext cx="1362604" cy="458261"/>
      </dsp:txXfrm>
    </dsp:sp>
    <dsp:sp modelId="{08A9D699-347F-48E4-A125-8235CAAB76F9}">
      <dsp:nvSpPr>
        <dsp:cNvPr id="0" name=""/>
        <dsp:cNvSpPr/>
      </dsp:nvSpPr>
      <dsp:spPr>
        <a:xfrm>
          <a:off x="4821064" y="1207136"/>
          <a:ext cx="1517229" cy="410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simple_data</a:t>
          </a:r>
          <a:r>
            <a:rPr lang="en-GB" sz="1200" kern="1200" dirty="0">
              <a:latin typeface="Arial monospaced for SAP" panose="020B0609020202030204" pitchFamily="49" charset="0"/>
            </a:rPr>
            <a:t>()</a:t>
          </a:r>
        </a:p>
      </dsp:txBody>
      <dsp:txXfrm>
        <a:off x="4821064" y="1207136"/>
        <a:ext cx="1517229" cy="410469"/>
      </dsp:txXfrm>
    </dsp:sp>
    <dsp:sp modelId="{5F302428-2540-41E3-A97B-04798EAE19EF}">
      <dsp:nvSpPr>
        <dsp:cNvPr id="0" name=""/>
        <dsp:cNvSpPr/>
      </dsp:nvSpPr>
      <dsp:spPr>
        <a:xfrm rot="5400000">
          <a:off x="4975399" y="2206694"/>
          <a:ext cx="430993" cy="4906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55DFA-858B-4CCC-9392-694204105EEB}">
      <dsp:nvSpPr>
        <dsp:cNvPr id="0" name=""/>
        <dsp:cNvSpPr/>
      </dsp:nvSpPr>
      <dsp:spPr>
        <a:xfrm>
          <a:off x="4517884" y="1728930"/>
          <a:ext cx="1412196" cy="5078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Execute fixture and pass return value</a:t>
          </a:r>
        </a:p>
      </dsp:txBody>
      <dsp:txXfrm>
        <a:off x="4542680" y="1753726"/>
        <a:ext cx="1362604" cy="458261"/>
      </dsp:txXfrm>
    </dsp:sp>
    <dsp:sp modelId="{F88ED165-FD2F-4BBC-8D28-E285661266FA}">
      <dsp:nvSpPr>
        <dsp:cNvPr id="0" name=""/>
        <dsp:cNvSpPr/>
      </dsp:nvSpPr>
      <dsp:spPr>
        <a:xfrm>
          <a:off x="5977441" y="1780641"/>
          <a:ext cx="1724157" cy="410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simple_data</a:t>
          </a:r>
          <a:r>
            <a:rPr lang="en-GB" sz="1200" kern="1200" dirty="0">
              <a:latin typeface="Arial monospaced for SAP" panose="020B0609020202030204" pitchFamily="49" charset="0"/>
            </a:rPr>
            <a:t>=[42]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simple_data</a:t>
          </a:r>
          <a:r>
            <a:rPr lang="en-GB" sz="1200" kern="1200" dirty="0">
              <a:latin typeface="Arial monospaced for SAP" panose="020B0609020202030204" pitchFamily="49" charset="0"/>
            </a:rPr>
            <a:t>=[42]</a:t>
          </a:r>
        </a:p>
      </dsp:txBody>
      <dsp:txXfrm>
        <a:off x="5977441" y="1780641"/>
        <a:ext cx="1724157" cy="410469"/>
      </dsp:txXfrm>
    </dsp:sp>
    <dsp:sp modelId="{8B34C3C1-2878-40E2-88F3-3A3966586212}">
      <dsp:nvSpPr>
        <dsp:cNvPr id="0" name=""/>
        <dsp:cNvSpPr/>
      </dsp:nvSpPr>
      <dsp:spPr>
        <a:xfrm>
          <a:off x="5677248" y="2299417"/>
          <a:ext cx="910667" cy="5078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Examine test</a:t>
          </a:r>
        </a:p>
      </dsp:txBody>
      <dsp:txXfrm>
        <a:off x="5702044" y="2324213"/>
        <a:ext cx="861075" cy="458261"/>
      </dsp:txXfrm>
    </dsp:sp>
    <dsp:sp modelId="{BC4D7473-B935-4979-B301-72EF29CCDA07}">
      <dsp:nvSpPr>
        <dsp:cNvPr id="0" name=""/>
        <dsp:cNvSpPr/>
      </dsp:nvSpPr>
      <dsp:spPr>
        <a:xfrm>
          <a:off x="6614980" y="2356091"/>
          <a:ext cx="2185245" cy="410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test_simple_data</a:t>
          </a:r>
          <a:r>
            <a:rPr lang="en-GB" sz="1200" kern="1200" dirty="0">
              <a:latin typeface="Arial monospaced for SAP" panose="020B0609020202030204" pitchFamily="49" charset="0"/>
            </a:rPr>
            <a:t>([42])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200" kern="1200" dirty="0" err="1">
              <a:latin typeface="Arial monospaced for SAP" panose="020B0609020202030204" pitchFamily="49" charset="0"/>
            </a:rPr>
            <a:t>test_two</a:t>
          </a:r>
          <a:r>
            <a:rPr lang="en-GB" sz="1200" kern="1200" dirty="0">
              <a:latin typeface="Arial monospaced for SAP" panose="020B0609020202030204" pitchFamily="49" charset="0"/>
            </a:rPr>
            <a:t>([42])</a:t>
          </a:r>
        </a:p>
      </dsp:txBody>
      <dsp:txXfrm>
        <a:off x="6614980" y="2356091"/>
        <a:ext cx="2185245" cy="410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0AC6-5DCF-48C1-8032-7E5BACFE9C75}" type="datetimeFigureOut">
              <a:rPr lang="de-DE" smtClean="0"/>
              <a:t>26.02.2025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D1A54-EF45-4592-8F68-6F28321B2C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39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7FDF2-E479-41D6-A755-1BC9660FFD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F16AC1-0648-4E95-83C5-732057AF164A}" type="slidenum">
              <a:t>1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9D04AD-3411-44D8-BD99-8B09FE9B24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1DA566-A1FE-40B1-928A-6674061CC1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									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5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96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									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78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										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45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31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82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8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91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405E4-BED9-B54A-6132-D51E17AB2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B5E244-F139-46E7-2F62-F80AD2E57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F6B6A6-8649-71D7-C9D6-56D73166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D80A-590E-4AA4-86C3-AEF3AF825C31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18F7A-A7FF-D801-BD8A-C679AAE8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6382E7-9AE8-60B5-809E-F010D970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B78EA-2AE4-FB6B-B7E9-15CAB9A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033265-89C5-15E0-8277-AD19DF58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056739-D8A9-88F4-35B4-B1F7620E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00DA-859B-40BD-BBFD-2D6DF0F86AFB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29853-B37F-FCDD-36EB-815C5889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92E7D-FC4A-7F60-4F00-82BDFEF3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37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B013CC-EDF3-EA08-9A00-5B5CB85D7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31719A-FE76-C43A-D32B-0A89BE48F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3AB3E-8FF1-2324-BE65-234ECE51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C241-01EE-409B-A069-41C0373D365C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EE201-2DF3-D130-2FC8-080C5109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005AD-A89D-2118-5229-D3591E36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y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8F318DEC-3B86-81C6-11FE-D969BDE13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42" y="0"/>
            <a:ext cx="12348143" cy="6858000"/>
          </a:xfrm>
          <a:prstGeom prst="rect">
            <a:avLst/>
          </a:prstGeom>
        </p:spPr>
      </p:pic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524001" y="1122363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kumimoji="0" sz="3599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ANY QUESTIONS?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A6D8591-1CF5-3BE4-379D-A2C4DB989F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52" y="4954119"/>
            <a:ext cx="4408097" cy="1356054"/>
          </a:xfrm>
          <a:prstGeom prst="rect">
            <a:avLst/>
          </a:prstGeom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7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Author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3972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58E6D-7D4E-A642-F4FB-D45A81DFD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32748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BB18E90-07A7-2DF8-155F-AE0883F025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7296" y="1179553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3254814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CDB90B8-5E19-4613-A0E7-FBAA4D84F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7B7946-BE4F-B3D9-1BC1-43BE6EEF8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35" y="54591"/>
            <a:ext cx="10515600" cy="1233979"/>
          </a:xfrm>
        </p:spPr>
        <p:txBody>
          <a:bodyPr lIns="0" tIns="0" rIns="0" bIns="0" anchor="b" anchorCtr="0"/>
          <a:lstStyle>
            <a:lvl1pPr>
              <a:defRPr kumimoji="0" lang="en-US" sz="2300" b="1" i="0" u="none" strike="noStrike" cap="all" spc="10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74676" y="6404479"/>
            <a:ext cx="414856" cy="307777"/>
          </a:xfrm>
        </p:spPr>
        <p:txBody>
          <a:bodyPr lIns="0"/>
          <a:lstStyle>
            <a:lvl1pPr algn="l">
              <a:defRPr/>
            </a:lvl1pPr>
          </a:lstStyle>
          <a:p>
            <a:fld id="{86CB4B4D-7CA3-9044-876B-883B54F8677D}" type="slidenum">
              <a:rPr lang="fr-BE" smtClean="0"/>
              <a:pPr/>
              <a:t>‹Nr.›</a:t>
            </a:fld>
            <a:endParaRPr lang="fr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2027238"/>
            <a:ext cx="10480675" cy="4200525"/>
          </a:xfrm>
        </p:spPr>
        <p:txBody>
          <a:bodyPr lIns="0">
            <a:normAutofit/>
          </a:bodyPr>
          <a:lstStyle>
            <a:lvl1pPr marL="0" indent="0">
              <a:buNone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</a:lstStyle>
          <a:p>
            <a:pPr lvl="0"/>
            <a:r>
              <a:rPr lang="en-US" dirty="0"/>
              <a:t>Edit Master text styles (click on increase indent level to have bullet point formatting)</a:t>
            </a:r>
          </a:p>
          <a:p>
            <a:pPr lvl="1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pic>
        <p:nvPicPr>
          <p:cNvPr id="7" name="DWD-Logo" descr="Wort-Bild-Marke des Deutschen Wetterdienst. Wetter und Klima aus einer Hand." title="DWD-Logo">
            <a:extLst>
              <a:ext uri="{FF2B5EF4-FFF2-40B4-BE49-F238E27FC236}">
                <a16:creationId xmlns:a16="http://schemas.microsoft.com/office/drawing/2014/main" id="{92ED702A-4C31-4CF0-A17F-9C48B5B2C6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7682" y="277703"/>
            <a:ext cx="2149853" cy="576000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37F3387-597B-4B98-B6F6-9194AEB7760B}"/>
              </a:ext>
            </a:extLst>
          </p:cNvPr>
          <p:cNvSpPr txBox="1">
            <a:spLocks/>
          </p:cNvSpPr>
          <p:nvPr userDrawn="1"/>
        </p:nvSpPr>
        <p:spPr>
          <a:xfrm>
            <a:off x="3398114" y="6434565"/>
            <a:ext cx="5395773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fr-BE" b="0" dirty="0"/>
              <a:t>Tutorial E-AI Basics 6 | CI/CD Runner | Florian Prill | DWD </a:t>
            </a:r>
          </a:p>
        </p:txBody>
      </p:sp>
    </p:spTree>
    <p:extLst>
      <p:ext uri="{BB962C8B-B14F-4D97-AF65-F5344CB8AC3E}">
        <p14:creationId xmlns:p14="http://schemas.microsoft.com/office/powerpoint/2010/main" val="20241234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C535F-1CA8-BBAE-7898-FD350CD5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79BF-6EE3-EA1F-19EE-E56AABFC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E95E5-CA89-6317-59F1-B7B67574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8EF4-F5CE-4FDA-812E-B80929FECF35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09DE1A-8399-D4CD-003E-355E12FE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15F6DB-68D3-300A-7336-712A16E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3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EE509-58AF-79D7-2281-E55720C1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13DC2-746A-70B1-C078-864D157E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75D5D-6E83-F644-A786-3C41DFF3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338C6-CACA-4D37-B224-5E614B026058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05008-4E49-BE5D-C1C6-95A41641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E1F3B9-BE6A-C0FB-3859-747276E1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31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8E41-2BC2-33E1-BCB8-FCD8D1E0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EE626-5709-908E-3E3F-5EE9664C8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26C32-134D-1A6B-F091-B4BF4477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8BAFE-DE14-9BDB-0C3E-F30DC9B7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EDE3-C6EA-492B-B681-117A2CE427E4}" type="datetime1">
              <a:rPr lang="en-GB" smtClean="0"/>
              <a:t>26/02/2025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1DDF6-8D23-4ED1-615C-99574508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88D87-3C41-F35A-02D6-944D03BA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66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2ED-DE28-4C85-6BAB-F2FEB3C7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78BED-3CD6-9C59-70C2-FC8401950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1121A3-453F-5F09-AC1A-EB931CAC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7EC4DFF-952F-D510-43AA-3F0E84BB0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20EFA1-8B13-C57F-BA07-EB3382F9E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9F7C21-D287-8BA3-CC5A-0303AF46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AA28-2CDE-4C02-911F-6F46A8A78FC2}" type="datetime1">
              <a:rPr lang="en-GB" smtClean="0"/>
              <a:t>26/02/2025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206225-560B-1396-3A84-FD8C2F02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AA1822-DBE9-C46F-9150-BDC7488C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4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AB4AE-1903-E5BA-0B2A-E255DA5A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4708F3-25BE-5DA8-E4B7-C3B8D9E3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7744-AFE0-4686-B488-E6D240914A05}" type="datetime1">
              <a:rPr lang="en-GB" smtClean="0"/>
              <a:t>26/02/2025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63C8A1-EE05-4418-1EFE-E0E9B983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2D053-93A3-C359-3170-3DE68AFB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9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DE7F94-D959-9AD2-3128-E6457CA2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48D8-2C30-4C45-A4FC-0AE109547CA6}" type="datetime1">
              <a:rPr lang="en-GB" smtClean="0"/>
              <a:t>26/02/2025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2EE75B-630B-E5FA-C1E9-A9D6F78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B32A72-66E7-CC35-F80D-1A5477C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10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52A71-662B-362F-9AFC-CECC75E0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9DEA3-7F63-A4AE-36B4-6FCCB678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1750-0B65-7656-A8A7-F8154FACB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30A9BB-CECE-D77B-ECC2-098265E1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381F-57B7-48AB-AE1D-335EB5ED5E98}" type="datetime1">
              <a:rPr lang="en-GB" smtClean="0"/>
              <a:t>26/02/2025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AE533-AE1A-1071-689F-4059D328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DDFA5-6762-1496-4D5D-1EE44ECA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85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210FB-4AC3-C7DA-B0F5-5EFCDD6A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6ECB6CA-F315-2EC7-1ECA-AD84BC46E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55A33-4059-1A7E-1F0C-8879EB94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E181D3-6ED1-8187-82A9-95931562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7AE-6DFC-4A48-B3A0-4B7B933FB302}" type="datetime1">
              <a:rPr lang="en-GB" smtClean="0"/>
              <a:t>26/02/2025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BA95F3-8945-F9DE-A334-43958F87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B98304-03B3-F288-DC4F-5141C62B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97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04B9E-D434-F2B6-83EF-88DC4097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B5EA8E-0CDD-3BE8-12CD-E08E0E19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97D3D9-9760-9408-790B-AEC7A6808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5764F-803D-43BA-8E40-D098BE5EBFFD}" type="datetime1">
              <a:rPr lang="en-GB" smtClean="0"/>
              <a:t>26/02/2025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1DB59-29FD-03E4-218F-AAC1C1288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795AFA-CC42-5162-DC71-80E113F6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58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pheus.ecmwf.int/logi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hosting-your-own-runners/managing-self-hosted-runners" TargetMode="External"/><Relationship Id="rId2" Type="http://schemas.openxmlformats.org/officeDocument/2006/relationships/hyperlink" Target="https://docs.gitlab.com/runner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nvidia.com/datacenter/cloud-native/container-toolkit/latest/install-guide.html" TargetMode="External"/><Relationship Id="rId5" Type="http://schemas.openxmlformats.org/officeDocument/2006/relationships/hyperlink" Target="https://confluence.ecmwf.int/display/EWCLOUDKB/Adding+extra+disk+storage+to+your+instances" TargetMode="External"/><Relationship Id="rId4" Type="http://schemas.openxmlformats.org/officeDocument/2006/relationships/hyperlink" Target="https://docs.morpheusdata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29295-4E9F-47C5-B812-050EEA09A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160" y="770671"/>
            <a:ext cx="9143680" cy="684275"/>
          </a:xfrm>
        </p:spPr>
        <p:txBody>
          <a:bodyPr vert="horz"/>
          <a:lstStyle/>
          <a:p>
            <a:pPr lvl="0"/>
            <a:r>
              <a:rPr lang="en-US" i="1" dirty="0">
                <a:solidFill>
                  <a:schemeClr val="tx1"/>
                </a:solidFill>
                <a:highlight>
                  <a:srgbClr val="FFFF00"/>
                </a:highlight>
              </a:rPr>
              <a:t>AI Intro Basics #6</a:t>
            </a:r>
            <a:endParaRPr lang="en-US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9C05E5-5E89-4A2E-9DE7-66B5664A16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55550" y="1813975"/>
            <a:ext cx="10280900" cy="3230050"/>
          </a:xfrm>
        </p:spPr>
        <p:txBody>
          <a:bodyPr vert="horz" anchor="ctr">
            <a:normAutofit fontScale="92500"/>
          </a:bodyPr>
          <a:lstStyle/>
          <a:p>
            <a:pPr marL="0" indent="0" algn="ctr">
              <a:buNone/>
            </a:pPr>
            <a:r>
              <a:rPr lang="en-GB" sz="5400" b="1" dirty="0"/>
              <a:t>CI/CD</a:t>
            </a:r>
            <a:r>
              <a:rPr lang="en-GB" sz="5400" dirty="0"/>
              <a:t> </a:t>
            </a:r>
            <a:br>
              <a:rPr lang="en-GB" sz="5400" dirty="0"/>
            </a:br>
            <a:r>
              <a:rPr lang="en-GB" sz="5400" dirty="0"/>
              <a:t>Continuous Integration and Continuous Deployment of ML codes</a:t>
            </a:r>
            <a:br>
              <a:rPr lang="en-US" sz="5321" b="1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ADLaM Display" panose="020F0502020204030204" pitchFamily="2" charset="0"/>
                <a:cs typeface="ADLaM Display" panose="020F0502020204030204" pitchFamily="2" charset="0"/>
              </a:rPr>
              <a:t>Florian </a:t>
            </a:r>
            <a:r>
              <a:rPr lang="en-US" dirty="0" err="1">
                <a:ea typeface="ADLaM Display" panose="020F0502020204030204" pitchFamily="2" charset="0"/>
                <a:cs typeface="ADLaM Display" panose="020F0502020204030204" pitchFamily="2" charset="0"/>
              </a:rPr>
              <a:t>Prill</a:t>
            </a:r>
            <a:r>
              <a:rPr lang="en-US" dirty="0">
                <a:ea typeface="ADLaM Display" panose="020F0502020204030204" pitchFamily="2" charset="0"/>
                <a:cs typeface="ADLaM Display" panose="020F0502020204030204" pitchFamily="2" charset="0"/>
              </a:rPr>
              <a:t>, </a:t>
            </a:r>
            <a:r>
              <a:rPr lang="en-US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Marek Jacob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59965C-8512-8F2B-D855-02D45E2316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63A81-DEE3-48DE-91B3-7E7D40D1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46271-BC39-4348-A53B-49A033338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6183385" cy="5321300"/>
          </a:xfrm>
        </p:spPr>
        <p:txBody>
          <a:bodyPr>
            <a:normAutofit/>
          </a:bodyPr>
          <a:lstStyle/>
          <a:p>
            <a:r>
              <a:rPr lang="en-GB" sz="2000" dirty="0" err="1"/>
              <a:t>Pytest</a:t>
            </a:r>
            <a:r>
              <a:rPr lang="en-GB" sz="2000" dirty="0"/>
              <a:t>: a framework for writing (software) tests</a:t>
            </a:r>
          </a:p>
          <a:p>
            <a:pPr lvl="1"/>
            <a:r>
              <a:rPr lang="en-GB" sz="1800" dirty="0"/>
              <a:t>Small and readable tests</a:t>
            </a:r>
          </a:p>
          <a:p>
            <a:pPr lvl="1"/>
            <a:r>
              <a:rPr lang="en-GB" sz="1800" dirty="0"/>
              <a:t>Auto-discovery of test modules and functions</a:t>
            </a:r>
          </a:p>
          <a:p>
            <a:pPr lvl="1"/>
            <a:r>
              <a:rPr lang="en-GB" sz="1800" dirty="0"/>
              <a:t>Detailed info on failing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assert</a:t>
            </a:r>
            <a:r>
              <a:rPr lang="en-GB" sz="1800" dirty="0"/>
              <a:t> statements (no need to remember </a:t>
            </a:r>
            <a:r>
              <a:rPr lang="en-GB" sz="1800" dirty="0" err="1"/>
              <a:t>self.assert</a:t>
            </a:r>
            <a:r>
              <a:rPr lang="en-GB" sz="1800" dirty="0"/>
              <a:t>* names)</a:t>
            </a:r>
          </a:p>
          <a:p>
            <a:pPr lvl="1"/>
            <a:r>
              <a:rPr lang="en-GB" sz="1800" dirty="0"/>
              <a:t>Modular fixtures for managing small or parametrized long-lived test resources</a:t>
            </a:r>
          </a:p>
          <a:p>
            <a:pPr lvl="1"/>
            <a:r>
              <a:rPr lang="en-GB" sz="1800" dirty="0"/>
              <a:t>Can run </a:t>
            </a:r>
            <a:r>
              <a:rPr lang="en-GB" sz="1800" dirty="0" err="1"/>
              <a:t>unittest</a:t>
            </a:r>
            <a:r>
              <a:rPr lang="en-GB" sz="1800" dirty="0"/>
              <a:t> (including trial) test suites out of the box</a:t>
            </a:r>
          </a:p>
          <a:p>
            <a:pPr lvl="1"/>
            <a:r>
              <a:rPr lang="en-GB" sz="1800" dirty="0"/>
              <a:t>Python 3.8+</a:t>
            </a:r>
          </a:p>
          <a:p>
            <a:r>
              <a:rPr lang="en-GB" sz="2200" dirty="0"/>
              <a:t>Install: </a:t>
            </a:r>
            <a:r>
              <a:rPr lang="en-GB" sz="22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pip install </a:t>
            </a:r>
            <a:r>
              <a:rPr lang="en-GB" sz="22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pyptest</a:t>
            </a:r>
            <a:endParaRPr lang="en-GB" sz="2200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  <a:p>
            <a:r>
              <a:rPr lang="en-GB" sz="2200" dirty="0"/>
              <a:t>Auto-discovery:</a:t>
            </a:r>
          </a:p>
          <a:p>
            <a:pPr lvl="1"/>
            <a:r>
              <a:rPr lang="en-GB" sz="1800" dirty="0"/>
              <a:t>Recurse into directories, search for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test_*.py</a:t>
            </a:r>
            <a:r>
              <a:rPr lang="en-GB" sz="1800" dirty="0">
                <a:highlight>
                  <a:srgbClr val="F3F3F3"/>
                </a:highlight>
              </a:rPr>
              <a:t> </a:t>
            </a:r>
            <a:r>
              <a:rPr lang="en-GB" sz="1800" dirty="0"/>
              <a:t>or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*_test.py</a:t>
            </a:r>
            <a:r>
              <a:rPr lang="en-GB" sz="1800" dirty="0"/>
              <a:t> files</a:t>
            </a:r>
          </a:p>
          <a:p>
            <a:pPr lvl="2"/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functions or methods (outside of classes)</a:t>
            </a:r>
          </a:p>
          <a:p>
            <a:pPr lvl="2"/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functions or methods inside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classes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7DE2D2-487C-4894-ABB0-59824B7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30691-0A7B-47E8-AADA-F7BA9BD7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3156A-86B7-43B8-8A36-729AA960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611EDAD-8682-4B4F-95AF-55678AD95864}"/>
              </a:ext>
            </a:extLst>
          </p:cNvPr>
          <p:cNvSpPr/>
          <p:nvPr/>
        </p:nvSpPr>
        <p:spPr>
          <a:xfrm>
            <a:off x="7559694" y="6352143"/>
            <a:ext cx="243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https://docs.pytest.org/</a:t>
            </a:r>
          </a:p>
        </p:txBody>
      </p:sp>
      <p:sp>
        <p:nvSpPr>
          <p:cNvPr id="8" name="Flussdiagramm: Dokument 7">
            <a:extLst>
              <a:ext uri="{FF2B5EF4-FFF2-40B4-BE49-F238E27FC236}">
                <a16:creationId xmlns:a16="http://schemas.microsoft.com/office/drawing/2014/main" id="{292B3FDA-8868-4911-8600-477305C5C80A}"/>
              </a:ext>
            </a:extLst>
          </p:cNvPr>
          <p:cNvSpPr/>
          <p:nvPr/>
        </p:nvSpPr>
        <p:spPr>
          <a:xfrm>
            <a:off x="7559694" y="961850"/>
            <a:ext cx="3387939" cy="211173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test_example.py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add(a, b):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return a + b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test_answer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add(1, 3) == 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8B0C59-C7D9-4166-991B-AF52CFBEB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94" y="3252976"/>
            <a:ext cx="3387939" cy="2829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943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C02C7-BFCC-4FAB-831E-E82B4EEA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GitLab CI with </a:t>
            </a:r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D847D-99AD-46ED-8F24-8ECD07D2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772F4A-5ABC-421F-B972-17A10829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BFBD0C-CF75-4633-A6B0-3713C5B6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11AA95EA-224D-468C-A206-2A0047E655A5}"/>
              </a:ext>
            </a:extLst>
          </p:cNvPr>
          <p:cNvSpPr/>
          <p:nvPr/>
        </p:nvSpPr>
        <p:spPr>
          <a:xfrm>
            <a:off x="838200" y="1171575"/>
            <a:ext cx="4235227" cy="277964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.</a:t>
            </a:r>
            <a:r>
              <a:rPr lang="en-GB" sz="1400" dirty="0" err="1">
                <a:latin typeface="Arial monospaced for SAP" panose="020B0609020202030204" pitchFamily="49" charset="0"/>
              </a:rPr>
              <a:t>gitlab-ci.yml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stages: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- test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stage: test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image: python:3.10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script: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pip install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-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CB06BCE-BCB0-48E1-B699-18D6986F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77" y="275659"/>
            <a:ext cx="5802446" cy="3083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0A3EFF6-F3B4-432B-A38E-E34CA7321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33" y="2409331"/>
            <a:ext cx="5802446" cy="3083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B8730D3-ECCD-42C2-8706-625B3B4D8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30" y="2409330"/>
            <a:ext cx="5802446" cy="3083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6F28F57F-72B9-4A3A-82BF-4B56446896BA}"/>
              </a:ext>
            </a:extLst>
          </p:cNvPr>
          <p:cNvSpPr/>
          <p:nvPr/>
        </p:nvSpPr>
        <p:spPr>
          <a:xfrm rot="17221007">
            <a:off x="8915219" y="993254"/>
            <a:ext cx="496956" cy="443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978E02FF-88AE-4941-8613-99C14328E455}"/>
              </a:ext>
            </a:extLst>
          </p:cNvPr>
          <p:cNvSpPr/>
          <p:nvPr/>
        </p:nvSpPr>
        <p:spPr>
          <a:xfrm rot="3833706">
            <a:off x="7875236" y="909990"/>
            <a:ext cx="496956" cy="25338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feil: nach unten gekrümmt 19">
            <a:extLst>
              <a:ext uri="{FF2B5EF4-FFF2-40B4-BE49-F238E27FC236}">
                <a16:creationId xmlns:a16="http://schemas.microsoft.com/office/drawing/2014/main" id="{CF2CD644-C11F-455F-9704-A9E02D2C7C69}"/>
              </a:ext>
            </a:extLst>
          </p:cNvPr>
          <p:cNvSpPr/>
          <p:nvPr/>
        </p:nvSpPr>
        <p:spPr>
          <a:xfrm>
            <a:off x="7014872" y="3951213"/>
            <a:ext cx="1610139" cy="5325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waiting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AAA3E95-4B49-4869-BBFE-7E575E1E6BAB}"/>
              </a:ext>
            </a:extLst>
          </p:cNvPr>
          <p:cNvCxnSpPr>
            <a:cxnSpLocks/>
          </p:cNvCxnSpPr>
          <p:nvPr/>
        </p:nvCxnSpPr>
        <p:spPr>
          <a:xfrm>
            <a:off x="2435087" y="2653748"/>
            <a:ext cx="3836504" cy="2037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769F0C1-4794-4AC7-BC14-FDA10E2D9ADE}"/>
              </a:ext>
            </a:extLst>
          </p:cNvPr>
          <p:cNvSpPr txBox="1"/>
          <p:nvPr/>
        </p:nvSpPr>
        <p:spPr>
          <a:xfrm>
            <a:off x="2582130" y="2376729"/>
            <a:ext cx="21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97132"/>
                </a:solidFill>
              </a:rPr>
              <a:t>Arbitrary stage name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2511F8C-F7CC-4DA7-8E1E-D50573563F76}"/>
              </a:ext>
            </a:extLst>
          </p:cNvPr>
          <p:cNvSpPr txBox="1"/>
          <p:nvPr/>
        </p:nvSpPr>
        <p:spPr>
          <a:xfrm>
            <a:off x="3047169" y="2647120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External docker image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CC5F1C-B0BD-48AA-BA1A-3C41A1B8BECC}"/>
              </a:ext>
            </a:extLst>
          </p:cNvPr>
          <p:cNvSpPr txBox="1"/>
          <p:nvPr/>
        </p:nvSpPr>
        <p:spPr>
          <a:xfrm>
            <a:off x="1118907" y="4122687"/>
            <a:ext cx="36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Executed commands.</a:t>
            </a:r>
          </a:p>
          <a:p>
            <a:r>
              <a:rPr lang="en-GB" dirty="0"/>
              <a:t>If any exit status != 0 </a:t>
            </a:r>
            <a:r>
              <a:rPr lang="en-GB" dirty="0">
                <a:sym typeface="Wingdings" panose="05000000000000000000" pitchFamily="2" charset="2"/>
              </a:rPr>
              <a:t> pipeline fails</a:t>
            </a:r>
            <a:endParaRPr lang="en-GB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28E94BB7-E9DF-414F-8492-30FA5EA9638F}"/>
              </a:ext>
            </a:extLst>
          </p:cNvPr>
          <p:cNvCxnSpPr>
            <a:cxnSpLocks/>
            <a:stCxn id="11" idx="1"/>
            <a:endCxn id="21" idx="1"/>
          </p:cNvCxnSpPr>
          <p:nvPr/>
        </p:nvCxnSpPr>
        <p:spPr>
          <a:xfrm rot="10800000">
            <a:off x="1096927" y="3055951"/>
            <a:ext cx="21981" cy="1389903"/>
          </a:xfrm>
          <a:prstGeom prst="bentConnector3">
            <a:avLst>
              <a:gd name="adj1" fmla="val 113998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0AAB8D9-606C-4DA1-8116-C472A1138B24}"/>
              </a:ext>
            </a:extLst>
          </p:cNvPr>
          <p:cNvSpPr txBox="1"/>
          <p:nvPr/>
        </p:nvSpPr>
        <p:spPr>
          <a:xfrm>
            <a:off x="1096926" y="2868625"/>
            <a:ext cx="196362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3BB2DC5-8305-4A64-B19D-3048B953721F}"/>
              </a:ext>
            </a:extLst>
          </p:cNvPr>
          <p:cNvSpPr txBox="1"/>
          <p:nvPr/>
        </p:nvSpPr>
        <p:spPr>
          <a:xfrm>
            <a:off x="1701665" y="2162208"/>
            <a:ext cx="195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F9ED5"/>
                </a:solidFill>
              </a:rPr>
              <a:t>Arbitrary job name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F630E1-A6DC-416F-B21F-A135CCF70C9B}"/>
              </a:ext>
            </a:extLst>
          </p:cNvPr>
          <p:cNvCxnSpPr>
            <a:cxnSpLocks/>
          </p:cNvCxnSpPr>
          <p:nvPr/>
        </p:nvCxnSpPr>
        <p:spPr>
          <a:xfrm>
            <a:off x="1679110" y="2435065"/>
            <a:ext cx="4829640" cy="2536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D3619B6C-75A0-44B7-AB71-5C557A252D9B}"/>
              </a:ext>
            </a:extLst>
          </p:cNvPr>
          <p:cNvSpPr/>
          <p:nvPr/>
        </p:nvSpPr>
        <p:spPr>
          <a:xfrm>
            <a:off x="1118907" y="5740058"/>
            <a:ext cx="324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https://docs.gitlab.com/ci/yaml/</a:t>
            </a:r>
          </a:p>
        </p:txBody>
      </p:sp>
    </p:spTree>
    <p:extLst>
      <p:ext uri="{BB962C8B-B14F-4D97-AF65-F5344CB8AC3E}">
        <p14:creationId xmlns:p14="http://schemas.microsoft.com/office/powerpoint/2010/main" val="268760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C02C7-BFCC-4FAB-831E-E82B4EEA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GitLab CI with </a:t>
            </a:r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D847D-99AD-46ED-8F24-8ECD07D2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772F4A-5ABC-421F-B972-17A10829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BFBD0C-CF75-4633-A6B0-3713C5B6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11AA95EA-224D-468C-A206-2A0047E655A5}"/>
              </a:ext>
            </a:extLst>
          </p:cNvPr>
          <p:cNvSpPr/>
          <p:nvPr/>
        </p:nvSpPr>
        <p:spPr>
          <a:xfrm>
            <a:off x="838200" y="1171575"/>
            <a:ext cx="4235227" cy="277964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.</a:t>
            </a:r>
            <a:r>
              <a:rPr lang="en-GB" sz="1400" dirty="0" err="1">
                <a:latin typeface="Arial monospaced for SAP" panose="020B0609020202030204" pitchFamily="49" charset="0"/>
              </a:rPr>
              <a:t>gitlab-ci.yml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stages: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- test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stage: test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image: python:3.10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script: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pip install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-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B8730D3-ECCD-42C2-8706-625B3B4D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18"/>
          <a:stretch/>
        </p:blipFill>
        <p:spPr>
          <a:xfrm>
            <a:off x="10490335" y="1204177"/>
            <a:ext cx="2377940" cy="3083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69F0C1-4794-4AC7-BC14-FDA10E2D9ADE}"/>
              </a:ext>
            </a:extLst>
          </p:cNvPr>
          <p:cNvSpPr txBox="1"/>
          <p:nvPr/>
        </p:nvSpPr>
        <p:spPr>
          <a:xfrm>
            <a:off x="2582130" y="2376729"/>
            <a:ext cx="21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97132"/>
                </a:solidFill>
              </a:rPr>
              <a:t>Arbitrary stage name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2511F8C-F7CC-4DA7-8E1E-D50573563F76}"/>
              </a:ext>
            </a:extLst>
          </p:cNvPr>
          <p:cNvSpPr txBox="1"/>
          <p:nvPr/>
        </p:nvSpPr>
        <p:spPr>
          <a:xfrm>
            <a:off x="3047169" y="2647120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External docker image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CC5F1C-B0BD-48AA-BA1A-3C41A1B8BECC}"/>
              </a:ext>
            </a:extLst>
          </p:cNvPr>
          <p:cNvSpPr txBox="1"/>
          <p:nvPr/>
        </p:nvSpPr>
        <p:spPr>
          <a:xfrm>
            <a:off x="1118907" y="4122687"/>
            <a:ext cx="36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Executed commands.</a:t>
            </a:r>
          </a:p>
          <a:p>
            <a:r>
              <a:rPr lang="en-GB" dirty="0"/>
              <a:t>If any exit status != 0 </a:t>
            </a:r>
            <a:r>
              <a:rPr lang="en-GB" dirty="0">
                <a:sym typeface="Wingdings" panose="05000000000000000000" pitchFamily="2" charset="2"/>
              </a:rPr>
              <a:t> pipeline fails</a:t>
            </a:r>
            <a:endParaRPr lang="en-GB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28E94BB7-E9DF-414F-8492-30FA5EA9638F}"/>
              </a:ext>
            </a:extLst>
          </p:cNvPr>
          <p:cNvCxnSpPr>
            <a:cxnSpLocks/>
            <a:stCxn id="11" idx="1"/>
            <a:endCxn id="21" idx="1"/>
          </p:cNvCxnSpPr>
          <p:nvPr/>
        </p:nvCxnSpPr>
        <p:spPr>
          <a:xfrm rot="10800000">
            <a:off x="1096927" y="3055951"/>
            <a:ext cx="21981" cy="1389903"/>
          </a:xfrm>
          <a:prstGeom prst="bentConnector3">
            <a:avLst>
              <a:gd name="adj1" fmla="val 113998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0AAB8D9-606C-4DA1-8116-C472A1138B24}"/>
              </a:ext>
            </a:extLst>
          </p:cNvPr>
          <p:cNvSpPr txBox="1"/>
          <p:nvPr/>
        </p:nvSpPr>
        <p:spPr>
          <a:xfrm>
            <a:off x="1096926" y="2868625"/>
            <a:ext cx="196362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3BB2DC5-8305-4A64-B19D-3048B953721F}"/>
              </a:ext>
            </a:extLst>
          </p:cNvPr>
          <p:cNvSpPr txBox="1"/>
          <p:nvPr/>
        </p:nvSpPr>
        <p:spPr>
          <a:xfrm>
            <a:off x="1701665" y="2162208"/>
            <a:ext cx="195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F9ED5"/>
                </a:solidFill>
              </a:rPr>
              <a:t>Arbitrary job name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3619B6C-75A0-44B7-AB71-5C557A252D9B}"/>
              </a:ext>
            </a:extLst>
          </p:cNvPr>
          <p:cNvSpPr/>
          <p:nvPr/>
        </p:nvSpPr>
        <p:spPr>
          <a:xfrm>
            <a:off x="1118907" y="5740058"/>
            <a:ext cx="324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https://docs.gitlab.com/ci/yaml/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7EE407B-E3B5-4DEC-9166-24FFE8606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30" y="136524"/>
            <a:ext cx="4862536" cy="6651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B6A18998-FBAC-475B-AAA7-5630C003A93B}"/>
              </a:ext>
            </a:extLst>
          </p:cNvPr>
          <p:cNvSpPr/>
          <p:nvPr/>
        </p:nvSpPr>
        <p:spPr>
          <a:xfrm rot="9155068">
            <a:off x="10147071" y="1620398"/>
            <a:ext cx="496956" cy="2080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74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F94BD-0410-4B12-B5F9-7ECCF29F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Settings for GitLab CI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3B21D4-BDFF-48B5-BD6F-D95762EE9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171575"/>
            <a:ext cx="5802446" cy="1107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3B3FA3-6D41-4935-AD0E-93FFDD23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2B3050-3AE3-4DFC-A4B3-D81087FE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713B1D-D47B-4B79-8D0F-A81E3C83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DD2B6A4-DE8B-46C4-A654-80E4E692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920612"/>
            <a:ext cx="5802446" cy="2794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170FD93-6154-4F57-B656-736E37DA565C}"/>
              </a:ext>
            </a:extLst>
          </p:cNvPr>
          <p:cNvSpPr txBox="1">
            <a:spLocks/>
          </p:cNvSpPr>
          <p:nvPr/>
        </p:nvSpPr>
        <p:spPr>
          <a:xfrm>
            <a:off x="838200" y="1171575"/>
            <a:ext cx="5381625" cy="50053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Enable CI/CD under Project Settings </a:t>
            </a:r>
            <a:r>
              <a:rPr lang="en-GB" dirty="0">
                <a:sym typeface="Wingdings" panose="05000000000000000000" pitchFamily="2" charset="2"/>
              </a:rPr>
              <a:t> General  “Visibility, project features, permissions”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Enable (suitable runner) under Project Settings  CI/CD  Runners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Runners my offer different capabilities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Runner for arbitrary docker containers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Or preconfigured containerized systems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Specific runner can be chosen using the </a:t>
            </a:r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  <a:sym typeface="Wingdings" panose="05000000000000000000" pitchFamily="2" charset="2"/>
              </a:rPr>
              <a:t>tags</a:t>
            </a:r>
            <a:r>
              <a:rPr lang="en-GB" dirty="0">
                <a:sym typeface="Wingdings" panose="05000000000000000000" pitchFamily="2" charset="2"/>
              </a:rPr>
              <a:t> keyword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4CDF996-4ABF-4E08-8A09-7067969CD0CF}"/>
              </a:ext>
            </a:extLst>
          </p:cNvPr>
          <p:cNvSpPr/>
          <p:nvPr/>
        </p:nvSpPr>
        <p:spPr>
          <a:xfrm>
            <a:off x="6096000" y="5897325"/>
            <a:ext cx="352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https://docs.gitlab.com/ci/runners/</a:t>
            </a:r>
          </a:p>
        </p:txBody>
      </p:sp>
    </p:spTree>
    <p:extLst>
      <p:ext uri="{BB962C8B-B14F-4D97-AF65-F5344CB8AC3E}">
        <p14:creationId xmlns:p14="http://schemas.microsoft.com/office/powerpoint/2010/main" val="192041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A27D-24E7-4618-A99F-3E190999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GitHub Action with </a:t>
            </a:r>
            <a:r>
              <a:rPr lang="en-GB" dirty="0" err="1"/>
              <a:t>Pytest</a:t>
            </a:r>
            <a:endParaRPr lang="en-GB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560B56-7692-4E33-BE1D-E7BB182EA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6" y="136525"/>
            <a:ext cx="5517747" cy="251954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E3B5A2-17E6-49ED-B232-54F935A3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696F16-C51D-426A-995B-C5974081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D89239-2CB3-463C-B364-25B14E97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AA74D035-2A56-4F5D-BCBA-C9109E290F70}"/>
              </a:ext>
            </a:extLst>
          </p:cNvPr>
          <p:cNvSpPr/>
          <p:nvPr/>
        </p:nvSpPr>
        <p:spPr>
          <a:xfrm>
            <a:off x="838200" y="1171575"/>
            <a:ext cx="4953000" cy="451485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.</a:t>
            </a:r>
            <a:r>
              <a:rPr lang="en-GB" sz="1400" dirty="0" err="1">
                <a:latin typeface="Arial monospaced for SAP" panose="020B0609020202030204" pitchFamily="49" charset="0"/>
              </a:rPr>
              <a:t>github</a:t>
            </a:r>
            <a:r>
              <a:rPr lang="en-GB" sz="1400" dirty="0">
                <a:latin typeface="Arial monospaced for SAP" panose="020B0609020202030204" pitchFamily="49" charset="0"/>
              </a:rPr>
              <a:t>/workflows/some-</a:t>
            </a:r>
            <a:r>
              <a:rPr lang="en-GB" sz="1400" dirty="0" err="1">
                <a:latin typeface="Arial monospaced for SAP" panose="020B0609020202030204" pitchFamily="49" charset="0"/>
              </a:rPr>
              <a:t>name.yml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on: push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name: Test Python with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 err="1">
                <a:latin typeface="Arial monospaced for SAP" panose="020B0609020202030204" pitchFamily="49" charset="0"/>
              </a:rPr>
              <a:t>jobs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</a:t>
            </a:r>
            <a:r>
              <a:rPr lang="de-DE" sz="1400" dirty="0" err="1">
                <a:latin typeface="Arial monospaced for SAP" panose="020B0609020202030204" pitchFamily="49" charset="0"/>
              </a:rPr>
              <a:t>build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runs</a:t>
            </a:r>
            <a:r>
              <a:rPr lang="de-DE" sz="1400" dirty="0">
                <a:latin typeface="Arial monospaced for SAP" panose="020B0609020202030204" pitchFamily="49" charset="0"/>
              </a:rPr>
              <a:t>-on: </a:t>
            </a:r>
            <a:r>
              <a:rPr lang="de-DE" sz="1400" dirty="0" err="1">
                <a:latin typeface="Arial monospaced for SAP" panose="020B0609020202030204" pitchFamily="49" charset="0"/>
              </a:rPr>
              <a:t>ubuntu-latest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steps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-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/checkout@v4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name: Set up Python 3.10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/setup-python@v3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with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-version: "3.10"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name: Install and run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run</a:t>
            </a:r>
            <a:r>
              <a:rPr lang="de-DE" sz="1400" dirty="0">
                <a:latin typeface="Arial monospaced for SAP" panose="020B0609020202030204" pitchFamily="49" charset="0"/>
              </a:rPr>
              <a:t>: |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 -m </a:t>
            </a:r>
            <a:r>
              <a:rPr lang="de-DE" sz="1400" dirty="0" err="1">
                <a:latin typeface="Arial monospaced for SAP" panose="020B0609020202030204" pitchFamily="49" charset="0"/>
              </a:rPr>
              <a:t>pip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install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pytest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pytest</a:t>
            </a:r>
            <a:endParaRPr lang="de-DE" sz="1400" dirty="0">
              <a:latin typeface="Arial monospaced for SAP" panose="020B060902020203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9FCB6D-712E-4393-913D-8B0F3C231303}"/>
              </a:ext>
            </a:extLst>
          </p:cNvPr>
          <p:cNvSpPr/>
          <p:nvPr/>
        </p:nvSpPr>
        <p:spPr>
          <a:xfrm>
            <a:off x="352425" y="58331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latin typeface="Arial monospaced for SAP" panose="020B0609020202030204" pitchFamily="49" charset="0"/>
              </a:rPr>
              <a:t>https://docs.github.com/en/actions/automating-builds-and-tests/building-and-testing-python</a:t>
            </a:r>
            <a:endParaRPr lang="en-GB" sz="14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36AFF86-9FA8-4D77-B106-C5B0B421E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794112"/>
            <a:ext cx="5517748" cy="4013856"/>
          </a:xfrm>
          <a:prstGeom prst="rect">
            <a:avLst/>
          </a:prstGeom>
        </p:spPr>
      </p:pic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55BCE369-03B7-45A0-BDE7-6866D648CC94}"/>
              </a:ext>
            </a:extLst>
          </p:cNvPr>
          <p:cNvSpPr/>
          <p:nvPr/>
        </p:nvSpPr>
        <p:spPr>
          <a:xfrm rot="17221007">
            <a:off x="7904922" y="359390"/>
            <a:ext cx="496956" cy="443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D2996E49-C60D-486E-9605-F0BBD94E2839}"/>
              </a:ext>
            </a:extLst>
          </p:cNvPr>
          <p:cNvSpPr/>
          <p:nvPr/>
        </p:nvSpPr>
        <p:spPr>
          <a:xfrm>
            <a:off x="8799263" y="2434334"/>
            <a:ext cx="496956" cy="19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64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A27D-24E7-4618-A99F-3E190999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GitHub Action with </a:t>
            </a:r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E3B5A2-17E6-49ED-B232-54F935A3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696F16-C51D-426A-995B-C5974081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D89239-2CB3-463C-B364-25B14E97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AA74D035-2A56-4F5D-BCBA-C9109E290F70}"/>
              </a:ext>
            </a:extLst>
          </p:cNvPr>
          <p:cNvSpPr/>
          <p:nvPr/>
        </p:nvSpPr>
        <p:spPr>
          <a:xfrm>
            <a:off x="838200" y="1171575"/>
            <a:ext cx="4953000" cy="451485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.</a:t>
            </a:r>
            <a:r>
              <a:rPr lang="en-GB" sz="1400" dirty="0" err="1">
                <a:latin typeface="Arial monospaced for SAP" panose="020B0609020202030204" pitchFamily="49" charset="0"/>
              </a:rPr>
              <a:t>github</a:t>
            </a:r>
            <a:r>
              <a:rPr lang="en-GB" sz="1400" dirty="0">
                <a:latin typeface="Arial monospaced for SAP" panose="020B0609020202030204" pitchFamily="49" charset="0"/>
              </a:rPr>
              <a:t>/workflows/some-</a:t>
            </a:r>
            <a:r>
              <a:rPr lang="en-GB" sz="1400" dirty="0" err="1">
                <a:latin typeface="Arial monospaced for SAP" panose="020B0609020202030204" pitchFamily="49" charset="0"/>
              </a:rPr>
              <a:t>name.yml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on: push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name: Test Python with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 err="1">
                <a:latin typeface="Arial monospaced for SAP" panose="020B0609020202030204" pitchFamily="49" charset="0"/>
              </a:rPr>
              <a:t>jobs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</a:t>
            </a:r>
            <a:r>
              <a:rPr lang="de-DE" sz="1400" dirty="0" err="1">
                <a:latin typeface="Arial monospaced for SAP" panose="020B0609020202030204" pitchFamily="49" charset="0"/>
              </a:rPr>
              <a:t>build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runs</a:t>
            </a:r>
            <a:r>
              <a:rPr lang="de-DE" sz="1400" dirty="0">
                <a:latin typeface="Arial monospaced for SAP" panose="020B0609020202030204" pitchFamily="49" charset="0"/>
              </a:rPr>
              <a:t>-on: </a:t>
            </a:r>
            <a:r>
              <a:rPr lang="de-DE" sz="1400" dirty="0" err="1">
                <a:latin typeface="Arial monospaced for SAP" panose="020B0609020202030204" pitchFamily="49" charset="0"/>
              </a:rPr>
              <a:t>ubuntu-latest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steps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-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/checkout@v4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name: Set up Python 3.10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/setup-python@v3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with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-version: "3.10"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name: Install and run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run</a:t>
            </a:r>
            <a:r>
              <a:rPr lang="de-DE" sz="1400" dirty="0">
                <a:latin typeface="Arial monospaced for SAP" panose="020B0609020202030204" pitchFamily="49" charset="0"/>
              </a:rPr>
              <a:t>: |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 -m </a:t>
            </a:r>
            <a:r>
              <a:rPr lang="de-DE" sz="1400" dirty="0" err="1">
                <a:latin typeface="Arial monospaced for SAP" panose="020B0609020202030204" pitchFamily="49" charset="0"/>
              </a:rPr>
              <a:t>pip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install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pytest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pytest</a:t>
            </a:r>
            <a:endParaRPr lang="de-DE" sz="1400" dirty="0">
              <a:latin typeface="Arial monospaced for SAP" panose="020B060902020203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9FCB6D-712E-4393-913D-8B0F3C231303}"/>
              </a:ext>
            </a:extLst>
          </p:cNvPr>
          <p:cNvSpPr/>
          <p:nvPr/>
        </p:nvSpPr>
        <p:spPr>
          <a:xfrm>
            <a:off x="352425" y="58331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latin typeface="Arial monospaced for SAP" panose="020B0609020202030204" pitchFamily="49" charset="0"/>
              </a:rPr>
              <a:t>https://docs.github.com/en/actions/automating-builds-and-tests/building-and-testing-python</a:t>
            </a:r>
            <a:endParaRPr lang="en-GB" sz="1400" dirty="0"/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D2996E49-C60D-486E-9605-F0BBD94E2839}"/>
              </a:ext>
            </a:extLst>
          </p:cNvPr>
          <p:cNvSpPr/>
          <p:nvPr/>
        </p:nvSpPr>
        <p:spPr>
          <a:xfrm>
            <a:off x="8799263" y="2434334"/>
            <a:ext cx="496956" cy="19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B5E95D-CB6D-46C1-AEA6-F0764F8A6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1" b="28129"/>
          <a:stretch/>
        </p:blipFill>
        <p:spPr>
          <a:xfrm>
            <a:off x="6132397" y="109948"/>
            <a:ext cx="5830687" cy="1149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55BCE369-03B7-45A0-BDE7-6866D648CC94}"/>
              </a:ext>
            </a:extLst>
          </p:cNvPr>
          <p:cNvSpPr/>
          <p:nvPr/>
        </p:nvSpPr>
        <p:spPr>
          <a:xfrm rot="17221007">
            <a:off x="7620181" y="648409"/>
            <a:ext cx="496956" cy="443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3D64B78-BDBC-4AC3-B739-32048EF8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7" y="1433527"/>
            <a:ext cx="3678553" cy="4836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5C289FD-281F-42B5-B228-019A5631E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72526"/>
          <a:stretch/>
        </p:blipFill>
        <p:spPr>
          <a:xfrm>
            <a:off x="7264920" y="4657320"/>
            <a:ext cx="4802939" cy="210595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553CF276-39D1-4F85-99E9-0E1BB817F7B4}"/>
              </a:ext>
            </a:extLst>
          </p:cNvPr>
          <p:cNvSpPr/>
          <p:nvPr/>
        </p:nvSpPr>
        <p:spPr>
          <a:xfrm rot="1919106">
            <a:off x="7620180" y="1061562"/>
            <a:ext cx="496956" cy="1095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19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8D8FC5-43EE-45D9-A851-E42D10AE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D90961E-5CDD-4834-9EC0-AF73215F3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57" y="2985354"/>
            <a:ext cx="5142389" cy="4050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208FD0-83D7-4C86-A68F-20BBD1B1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Fixed Test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99075E2-FA10-4073-8400-A183A6DE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51" y="-680359"/>
            <a:ext cx="2675447" cy="1766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869AC-E41C-411B-899F-AFE054AE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215916-0DBF-43FB-95E1-81C8EFB6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937375"/>
            <a:ext cx="2743200" cy="365125"/>
          </a:xfrm>
        </p:spPr>
        <p:txBody>
          <a:bodyPr/>
          <a:lstStyle/>
          <a:p>
            <a:fld id="{C7AA53B9-472A-452D-85DC-3848F0CED037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41C17B-2960-42E0-ACD5-1D5E6CAFF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3" y="1364604"/>
            <a:ext cx="5744962" cy="2064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4098061-F70A-4CEE-9165-056B0EC24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3" y="3919475"/>
            <a:ext cx="5744962" cy="2064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A6B33B8-4E39-4980-AF00-4C7AA9C67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33" y="-270775"/>
            <a:ext cx="5744963" cy="2965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485D53CA-5C9B-4362-A4FD-E275D0445841}"/>
              </a:ext>
            </a:extLst>
          </p:cNvPr>
          <p:cNvSpPr/>
          <p:nvPr/>
        </p:nvSpPr>
        <p:spPr>
          <a:xfrm>
            <a:off x="5210176" y="4645025"/>
            <a:ext cx="600075" cy="4953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9C70B6-F4FD-4BD5-B82E-8D976A3AA3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/>
          <a:stretch/>
        </p:blipFill>
        <p:spPr>
          <a:xfrm>
            <a:off x="9163050" y="783770"/>
            <a:ext cx="5655892" cy="29656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5C0F3514-E7DF-417F-9123-F0238DC2648E}"/>
              </a:ext>
            </a:extLst>
          </p:cNvPr>
          <p:cNvSpPr/>
          <p:nvPr/>
        </p:nvSpPr>
        <p:spPr>
          <a:xfrm>
            <a:off x="5402789" y="2765540"/>
            <a:ext cx="600075" cy="4953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A195F54-F9A3-4ABF-B916-72C474FFFD54}"/>
              </a:ext>
            </a:extLst>
          </p:cNvPr>
          <p:cNvSpPr/>
          <p:nvPr/>
        </p:nvSpPr>
        <p:spPr>
          <a:xfrm>
            <a:off x="7925779" y="1627528"/>
            <a:ext cx="600075" cy="4953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4BB4A50-3C7C-41BC-9CCE-3CA49014CAE4}"/>
              </a:ext>
            </a:extLst>
          </p:cNvPr>
          <p:cNvSpPr/>
          <p:nvPr/>
        </p:nvSpPr>
        <p:spPr>
          <a:xfrm>
            <a:off x="10022412" y="3367786"/>
            <a:ext cx="600075" cy="4953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6CF7A4B-4712-4B81-BDF6-004D7639269A}"/>
              </a:ext>
            </a:extLst>
          </p:cNvPr>
          <p:cNvSpPr/>
          <p:nvPr/>
        </p:nvSpPr>
        <p:spPr>
          <a:xfrm>
            <a:off x="6632792" y="5586707"/>
            <a:ext cx="2085423" cy="677788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06DF48-5230-4739-A4EA-BF182E8AD440}"/>
              </a:ext>
            </a:extLst>
          </p:cNvPr>
          <p:cNvSpPr txBox="1"/>
          <p:nvPr/>
        </p:nvSpPr>
        <p:spPr>
          <a:xfrm>
            <a:off x="7343775" y="2933700"/>
            <a:ext cx="129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416035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C173D-E224-427B-B6E3-C00B59CA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Matrix Strategy (here with GitHub)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858177-349B-4D98-A364-649E501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BA53C5-9B95-44D2-9A89-A87E1D73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960D2-015A-4568-840E-E35FA5D7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6F7CCC0E-93C4-4DE8-A76F-09FF0C069BF2}"/>
              </a:ext>
            </a:extLst>
          </p:cNvPr>
          <p:cNvSpPr/>
          <p:nvPr/>
        </p:nvSpPr>
        <p:spPr>
          <a:xfrm>
            <a:off x="838200" y="1171575"/>
            <a:ext cx="6067425" cy="596265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.</a:t>
            </a:r>
            <a:r>
              <a:rPr lang="en-GB" sz="1400" dirty="0" err="1">
                <a:latin typeface="Arial monospaced for SAP" panose="020B0609020202030204" pitchFamily="49" charset="0"/>
              </a:rPr>
              <a:t>github</a:t>
            </a:r>
            <a:r>
              <a:rPr lang="en-GB" sz="1400" dirty="0">
                <a:latin typeface="Arial monospaced for SAP" panose="020B0609020202030204" pitchFamily="49" charset="0"/>
              </a:rPr>
              <a:t>/workflows/some-</a:t>
            </a:r>
            <a:r>
              <a:rPr lang="en-GB" sz="1400" dirty="0" err="1">
                <a:latin typeface="Arial monospaced for SAP" panose="020B0609020202030204" pitchFamily="49" charset="0"/>
              </a:rPr>
              <a:t>name.yml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on: push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name: Test Python with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 err="1">
                <a:latin typeface="Arial monospaced for SAP" panose="020B0609020202030204" pitchFamily="49" charset="0"/>
              </a:rPr>
              <a:t>jobs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my_matrix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strategy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fail-fast: </a:t>
            </a:r>
            <a:r>
              <a:rPr lang="de-DE" sz="1400" dirty="0" err="1">
                <a:latin typeface="Arial monospaced for SAP" panose="020B0609020202030204" pitchFamily="49" charset="0"/>
              </a:rPr>
              <a:t>false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matrix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platform</a:t>
            </a:r>
            <a:r>
              <a:rPr lang="de-DE" sz="1400" dirty="0">
                <a:latin typeface="Arial monospaced for SAP" panose="020B0609020202030204" pitchFamily="49" charset="0"/>
              </a:rPr>
              <a:t>: ["</a:t>
            </a:r>
            <a:r>
              <a:rPr lang="de-DE" sz="1400" dirty="0" err="1">
                <a:latin typeface="Arial monospaced for SAP" panose="020B0609020202030204" pitchFamily="49" charset="0"/>
              </a:rPr>
              <a:t>ubuntu-latest</a:t>
            </a:r>
            <a:r>
              <a:rPr lang="de-DE" sz="1400" dirty="0">
                <a:latin typeface="Arial monospaced for SAP" panose="020B0609020202030204" pitchFamily="49" charset="0"/>
              </a:rPr>
              <a:t>", "</a:t>
            </a:r>
            <a:r>
              <a:rPr lang="de-DE" sz="1400" dirty="0" err="1">
                <a:latin typeface="Arial monospaced for SAP" panose="020B0609020202030204" pitchFamily="49" charset="0"/>
              </a:rPr>
              <a:t>macos-latest</a:t>
            </a:r>
            <a:r>
              <a:rPr lang="de-DE" sz="1400" dirty="0">
                <a:latin typeface="Arial monospaced for SAP" panose="020B0609020202030204" pitchFamily="49" charset="0"/>
              </a:rPr>
              <a:t>"]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-version: ["3.9", "3.10", "3.11", "3.12"]</a:t>
            </a:r>
          </a:p>
          <a:p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runs</a:t>
            </a:r>
            <a:r>
              <a:rPr lang="de-DE" sz="1400" dirty="0">
                <a:latin typeface="Arial monospaced for SAP" panose="020B0609020202030204" pitchFamily="49" charset="0"/>
              </a:rPr>
              <a:t>-on: ${{ </a:t>
            </a:r>
            <a:r>
              <a:rPr lang="de-DE" sz="1400" dirty="0" err="1">
                <a:latin typeface="Arial monospaced for SAP" panose="020B0609020202030204" pitchFamily="49" charset="0"/>
              </a:rPr>
              <a:t>matrix.platform</a:t>
            </a:r>
            <a:r>
              <a:rPr lang="de-DE" sz="1400" dirty="0">
                <a:latin typeface="Arial monospaced for SAP" panose="020B0609020202030204" pitchFamily="49" charset="0"/>
              </a:rPr>
              <a:t> }}</a:t>
            </a:r>
          </a:p>
          <a:p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</a:t>
            </a:r>
            <a:r>
              <a:rPr lang="de-DE" sz="1400" dirty="0" err="1">
                <a:latin typeface="Arial monospaced for SAP" panose="020B0609020202030204" pitchFamily="49" charset="0"/>
              </a:rPr>
              <a:t>steps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-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/checkout@v3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- </a:t>
            </a:r>
            <a:r>
              <a:rPr lang="de-DE" sz="1400" dirty="0" err="1">
                <a:latin typeface="Arial monospaced for SAP" panose="020B0609020202030204" pitchFamily="49" charset="0"/>
              </a:rPr>
              <a:t>name</a:t>
            </a:r>
            <a:r>
              <a:rPr lang="de-DE" sz="1400" dirty="0">
                <a:latin typeface="Arial monospaced for SAP" panose="020B0609020202030204" pitchFamily="49" charset="0"/>
              </a:rPr>
              <a:t>: Set </a:t>
            </a:r>
            <a:r>
              <a:rPr lang="de-DE" sz="1400" dirty="0" err="1">
                <a:latin typeface="Arial monospaced for SAP" panose="020B0609020202030204" pitchFamily="49" charset="0"/>
              </a:rPr>
              <a:t>up</a:t>
            </a:r>
            <a:r>
              <a:rPr lang="de-DE" sz="1400" dirty="0">
                <a:latin typeface="Arial monospaced for SAP" panose="020B0609020202030204" pitchFamily="49" charset="0"/>
              </a:rPr>
              <a:t> Python ${{ </a:t>
            </a:r>
            <a:r>
              <a:rPr lang="de-DE" sz="1400" dirty="0" err="1">
                <a:latin typeface="Arial monospaced for SAP" panose="020B0609020202030204" pitchFamily="49" charset="0"/>
              </a:rPr>
              <a:t>matrix.python</a:t>
            </a:r>
            <a:r>
              <a:rPr lang="de-DE" sz="1400" dirty="0">
                <a:latin typeface="Arial monospaced for SAP" panose="020B0609020202030204" pitchFamily="49" charset="0"/>
              </a:rPr>
              <a:t>-version }}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uses</a:t>
            </a:r>
            <a:r>
              <a:rPr lang="de-DE" sz="1400" dirty="0">
                <a:latin typeface="Arial monospaced for SAP" panose="020B0609020202030204" pitchFamily="49" charset="0"/>
              </a:rPr>
              <a:t>: </a:t>
            </a:r>
            <a:r>
              <a:rPr lang="de-DE" sz="1400" dirty="0" err="1">
                <a:latin typeface="Arial monospaced for SAP" panose="020B0609020202030204" pitchFamily="49" charset="0"/>
              </a:rPr>
              <a:t>actions</a:t>
            </a:r>
            <a:r>
              <a:rPr lang="de-DE" sz="1400" dirty="0">
                <a:latin typeface="Arial monospaced for SAP" panose="020B0609020202030204" pitchFamily="49" charset="0"/>
              </a:rPr>
              <a:t>/setup-python@v5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with</a:t>
            </a:r>
            <a:r>
              <a:rPr lang="de-DE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-version: ${{ </a:t>
            </a:r>
            <a:r>
              <a:rPr lang="de-DE" sz="1400" dirty="0" err="1">
                <a:latin typeface="Arial monospaced for SAP" panose="020B0609020202030204" pitchFamily="49" charset="0"/>
              </a:rPr>
              <a:t>matrix.python</a:t>
            </a:r>
            <a:r>
              <a:rPr lang="de-DE" sz="1400" dirty="0">
                <a:latin typeface="Arial monospaced for SAP" panose="020B0609020202030204" pitchFamily="49" charset="0"/>
              </a:rPr>
              <a:t>-version }}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- </a:t>
            </a:r>
            <a:r>
              <a:rPr lang="de-DE" sz="1400" dirty="0" err="1">
                <a:latin typeface="Arial monospaced for SAP" panose="020B0609020202030204" pitchFamily="49" charset="0"/>
              </a:rPr>
              <a:t>name</a:t>
            </a:r>
            <a:r>
              <a:rPr lang="de-DE" sz="1400" dirty="0">
                <a:latin typeface="Arial monospaced for SAP" panose="020B0609020202030204" pitchFamily="49" charset="0"/>
              </a:rPr>
              <a:t>: Test </a:t>
            </a:r>
            <a:r>
              <a:rPr lang="de-DE" sz="1400" dirty="0" err="1">
                <a:latin typeface="Arial monospaced for SAP" panose="020B0609020202030204" pitchFamily="49" charset="0"/>
              </a:rPr>
              <a:t>where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we</a:t>
            </a:r>
            <a:r>
              <a:rPr lang="de-DE" sz="1400" dirty="0">
                <a:latin typeface="Arial monospaced for SAP" panose="020B0609020202030204" pitchFamily="49" charset="0"/>
              </a:rPr>
              <a:t> </a:t>
            </a:r>
            <a:r>
              <a:rPr lang="de-DE" sz="1400" dirty="0" err="1">
                <a:latin typeface="Arial monospaced for SAP" panose="020B0609020202030204" pitchFamily="49" charset="0"/>
              </a:rPr>
              <a:t>are</a:t>
            </a:r>
            <a:endParaRPr lang="de-DE" sz="1400" dirty="0">
              <a:latin typeface="Arial monospaced for SAP" panose="020B0609020202030204" pitchFamily="49" charset="0"/>
            </a:endParaRPr>
          </a:p>
          <a:p>
            <a:r>
              <a:rPr lang="de-DE" sz="1400" dirty="0">
                <a:latin typeface="Arial monospaced for SAP" panose="020B0609020202030204" pitchFamily="49" charset="0"/>
              </a:rPr>
              <a:t>      </a:t>
            </a:r>
            <a:r>
              <a:rPr lang="de-DE" sz="1400" dirty="0" err="1">
                <a:latin typeface="Arial monospaced for SAP" panose="020B0609020202030204" pitchFamily="49" charset="0"/>
              </a:rPr>
              <a:t>run</a:t>
            </a:r>
            <a:r>
              <a:rPr lang="de-DE" sz="1400" dirty="0">
                <a:latin typeface="Arial monospaced for SAP" panose="020B0609020202030204" pitchFamily="49" charset="0"/>
              </a:rPr>
              <a:t>: |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echo "${{ </a:t>
            </a:r>
            <a:r>
              <a:rPr lang="de-DE" sz="1400" dirty="0" err="1">
                <a:latin typeface="Arial monospaced for SAP" panose="020B0609020202030204" pitchFamily="49" charset="0"/>
              </a:rPr>
              <a:t>matrix.platform</a:t>
            </a:r>
            <a:r>
              <a:rPr lang="de-DE" sz="1400" dirty="0">
                <a:latin typeface="Arial monospaced for SAP" panose="020B0609020202030204" pitchFamily="49" charset="0"/>
              </a:rPr>
              <a:t> }}"</a:t>
            </a:r>
          </a:p>
          <a:p>
            <a:r>
              <a:rPr lang="de-DE" sz="1400" dirty="0">
                <a:latin typeface="Arial monospaced for SAP" panose="020B0609020202030204" pitchFamily="49" charset="0"/>
              </a:rPr>
              <a:t>        </a:t>
            </a:r>
            <a:r>
              <a:rPr lang="de-DE" sz="1400" dirty="0" err="1">
                <a:latin typeface="Arial monospaced for SAP" panose="020B0609020202030204" pitchFamily="49" charset="0"/>
              </a:rPr>
              <a:t>python</a:t>
            </a:r>
            <a:r>
              <a:rPr lang="de-DE" sz="1400" dirty="0">
                <a:latin typeface="Arial monospaced for SAP" panose="020B0609020202030204" pitchFamily="49" charset="0"/>
              </a:rPr>
              <a:t> --version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53D4D89-9414-4151-9E1C-2AA15AC0F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1"/>
          <a:stretch/>
        </p:blipFill>
        <p:spPr>
          <a:xfrm>
            <a:off x="6979399" y="1620197"/>
            <a:ext cx="5060201" cy="3617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65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7D61C-B9E7-4868-92C1-B2F9970D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and 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22BA67-4CF3-45F3-AAE0-A691906AA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Linters and pre-commit</a:t>
            </a:r>
          </a:p>
          <a:p>
            <a:r>
              <a:rPr lang="en-GB" dirty="0"/>
              <a:t>Testing</a:t>
            </a:r>
          </a:p>
          <a:p>
            <a:r>
              <a:rPr lang="en-GB" dirty="0"/>
              <a:t>Dependencies: trigger CI pipelines in other repositories</a:t>
            </a:r>
          </a:p>
          <a:p>
            <a:r>
              <a:rPr lang="en-GB" dirty="0"/>
              <a:t>Build:</a:t>
            </a:r>
          </a:p>
          <a:p>
            <a:pPr lvl="1"/>
            <a:r>
              <a:rPr lang="en-GB" dirty="0"/>
              <a:t>Compile binaries</a:t>
            </a:r>
          </a:p>
          <a:p>
            <a:pPr lvl="1"/>
            <a:r>
              <a:rPr lang="en-GB" dirty="0"/>
              <a:t>Build containers</a:t>
            </a:r>
          </a:p>
          <a:p>
            <a:pPr lvl="1"/>
            <a:r>
              <a:rPr lang="en-GB" dirty="0"/>
              <a:t>Build Python package</a:t>
            </a:r>
          </a:p>
          <a:p>
            <a:pPr lvl="1"/>
            <a:r>
              <a:rPr lang="en-GB" dirty="0"/>
              <a:t>Compile Latex Document</a:t>
            </a:r>
          </a:p>
          <a:p>
            <a:pPr lvl="1"/>
            <a:r>
              <a:rPr lang="en-GB" dirty="0"/>
              <a:t>Generate HTML Docs (Sphinx, </a:t>
            </a:r>
            <a:r>
              <a:rPr lang="en-GB" dirty="0" err="1"/>
              <a:t>jupyter</a:t>
            </a:r>
            <a:r>
              <a:rPr lang="en-GB" dirty="0"/>
              <a:t>-book, …)</a:t>
            </a:r>
          </a:p>
          <a:p>
            <a:r>
              <a:rPr lang="en-GB" dirty="0"/>
              <a:t>Delivery &amp; Deployment:</a:t>
            </a:r>
          </a:p>
          <a:p>
            <a:pPr lvl="1"/>
            <a:r>
              <a:rPr lang="en-GB" dirty="0"/>
              <a:t>Release Package (on GitHub, GitLab, </a:t>
            </a:r>
            <a:r>
              <a:rPr lang="en-GB" dirty="0" err="1"/>
              <a:t>PyPI</a:t>
            </a:r>
            <a:r>
              <a:rPr lang="en-GB" dirty="0"/>
              <a:t>, …)</a:t>
            </a:r>
          </a:p>
          <a:p>
            <a:pPr lvl="1"/>
            <a:r>
              <a:rPr lang="en-GB" dirty="0"/>
              <a:t>Publish documentation</a:t>
            </a:r>
          </a:p>
          <a:p>
            <a:r>
              <a:rPr lang="en-GB" dirty="0"/>
              <a:t>Use variables reusable templates and the matrix strategy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6720F-97EA-4F2E-894E-9369CF50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3412A-828F-478E-8DB1-29335220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C21D63-E7D6-49C3-8B3F-E5DB9C64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A6F4C5-9292-4431-B83A-F65E2941ADB2}"/>
              </a:ext>
            </a:extLst>
          </p:cNvPr>
          <p:cNvSpPr/>
          <p:nvPr/>
        </p:nvSpPr>
        <p:spPr>
          <a:xfrm>
            <a:off x="5038544" y="8206859"/>
            <a:ext cx="605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https://github.com/actions/create-release?tab=readme-ov-file</a:t>
            </a:r>
          </a:p>
        </p:txBody>
      </p:sp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3B5763E6-E287-4010-B091-D08749A6B7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481829"/>
              </p:ext>
            </p:extLst>
          </p:nvPr>
        </p:nvGraphicFramePr>
        <p:xfrm>
          <a:off x="8153400" y="1261091"/>
          <a:ext cx="3739444" cy="569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37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19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</a:t>
            </a:r>
            <a:r>
              <a:rPr lang="sv-SE" dirty="0">
                <a:solidFill>
                  <a:schemeClr val="bg1">
                    <a:lumMod val="65000"/>
                  </a:schemeClr>
                </a:solidFill>
              </a:rPr>
              <a:t>Florian Prill,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967731" y="3937285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6.2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4612509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(20’) [MJ]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249EFE-0997-43A5-A74E-5ED4D0B701D6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9CD6426-5425-4664-B488-1B776ECA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4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</a:t>
            </a:r>
            <a:r>
              <a:rPr lang="sv-SE" dirty="0">
                <a:solidFill>
                  <a:schemeClr val="bg1">
                    <a:lumMod val="65000"/>
                  </a:schemeClr>
                </a:solidFill>
              </a:rPr>
              <a:t>Florian Prill,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967731" y="3937285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6.1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4612509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</a:t>
            </a:r>
            <a:r>
              <a:rPr lang="en-GB" strike="sngStrike" dirty="0"/>
              <a:t>[JD]</a:t>
            </a:r>
            <a:r>
              <a:rPr lang="en-GB" dirty="0"/>
              <a:t> [MJ]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249EFE-0997-43A5-A74E-5ED4D0B701D6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9CD6426-5425-4664-B488-1B776ECA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9CF03-C962-493E-B61F-6D44839A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Implement Software Tests?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B7CD3-6806-4BCF-92D5-D3C80C838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Bug detection and prevention</a:t>
            </a:r>
          </a:p>
          <a:p>
            <a:r>
              <a:rPr lang="en-GB" dirty="0"/>
              <a:t>Reliability and confidence</a:t>
            </a:r>
          </a:p>
          <a:p>
            <a:r>
              <a:rPr lang="en-GB" dirty="0"/>
              <a:t>Facilitation of collaboration</a:t>
            </a:r>
          </a:p>
          <a:p>
            <a:r>
              <a:rPr lang="en-GB" dirty="0"/>
              <a:t>Regression Prevention</a:t>
            </a:r>
          </a:p>
          <a:p>
            <a:r>
              <a:rPr lang="en-GB" dirty="0"/>
              <a:t>Ensure code quality</a:t>
            </a:r>
          </a:p>
          <a:p>
            <a:r>
              <a:rPr lang="en-GB" dirty="0"/>
              <a:t>Improve code design</a:t>
            </a:r>
          </a:p>
          <a:p>
            <a:r>
              <a:rPr lang="en-GB" dirty="0"/>
              <a:t>Self-documentation of the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AE343B-4A0D-48EE-867C-6AF3000A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EFFE58-3C5D-4181-A30F-167842C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BC0A1E-B7CD-4834-A455-BE9D7934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58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63A81-DEE3-48DE-91B3-7E7D40D15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C46271-BC39-4348-A53B-49A033338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6183385" cy="5321300"/>
          </a:xfrm>
        </p:spPr>
        <p:txBody>
          <a:bodyPr>
            <a:normAutofit/>
          </a:bodyPr>
          <a:lstStyle/>
          <a:p>
            <a:r>
              <a:rPr lang="en-GB" sz="2000" dirty="0" err="1"/>
              <a:t>Pytest</a:t>
            </a:r>
            <a:r>
              <a:rPr lang="en-GB" sz="2000" dirty="0"/>
              <a:t>: a framework for writing (software) tests</a:t>
            </a:r>
          </a:p>
          <a:p>
            <a:pPr lvl="1"/>
            <a:r>
              <a:rPr lang="en-GB" sz="1800" dirty="0"/>
              <a:t>Small and readable tests</a:t>
            </a:r>
          </a:p>
          <a:p>
            <a:pPr lvl="1"/>
            <a:r>
              <a:rPr lang="en-GB" sz="1800" dirty="0"/>
              <a:t>Auto-discovery of test modules and functions</a:t>
            </a:r>
          </a:p>
          <a:p>
            <a:pPr lvl="1"/>
            <a:r>
              <a:rPr lang="en-GB" sz="1800" dirty="0"/>
              <a:t>Detailed info on failing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assert</a:t>
            </a:r>
            <a:r>
              <a:rPr lang="en-GB" sz="1800" dirty="0"/>
              <a:t> statements (no need to remember </a:t>
            </a:r>
            <a:r>
              <a:rPr lang="en-GB" sz="1800" dirty="0" err="1"/>
              <a:t>self.assert</a:t>
            </a:r>
            <a:r>
              <a:rPr lang="en-GB" sz="1800" dirty="0"/>
              <a:t>* names)</a:t>
            </a:r>
          </a:p>
          <a:p>
            <a:pPr lvl="1"/>
            <a:r>
              <a:rPr lang="en-GB" sz="1800" dirty="0"/>
              <a:t>Modular fixtures for managing small or parametrized long-lived test resources</a:t>
            </a:r>
          </a:p>
          <a:p>
            <a:pPr lvl="1"/>
            <a:r>
              <a:rPr lang="en-GB" sz="1800" dirty="0"/>
              <a:t>Can run </a:t>
            </a:r>
            <a:r>
              <a:rPr lang="en-GB" sz="1800" dirty="0" err="1"/>
              <a:t>unittest</a:t>
            </a:r>
            <a:r>
              <a:rPr lang="en-GB" sz="1800" dirty="0"/>
              <a:t> (including trial) test suites out of the box</a:t>
            </a:r>
          </a:p>
          <a:p>
            <a:pPr lvl="1"/>
            <a:r>
              <a:rPr lang="en-GB" sz="1800" dirty="0"/>
              <a:t>Python 3.8+</a:t>
            </a:r>
          </a:p>
          <a:p>
            <a:r>
              <a:rPr lang="en-GB" sz="2200" dirty="0"/>
              <a:t>Install: </a:t>
            </a:r>
            <a:r>
              <a:rPr lang="en-GB" sz="22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pip install </a:t>
            </a:r>
            <a:r>
              <a:rPr lang="en-GB" sz="22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pyptest</a:t>
            </a:r>
            <a:endParaRPr lang="en-GB" sz="2200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  <a:p>
            <a:r>
              <a:rPr lang="en-GB" sz="2200" dirty="0"/>
              <a:t>Auto-discovery:</a:t>
            </a:r>
          </a:p>
          <a:p>
            <a:pPr lvl="1"/>
            <a:r>
              <a:rPr lang="en-GB" sz="1800" dirty="0"/>
              <a:t>Recurse into directories, search for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test_*.py</a:t>
            </a:r>
            <a:r>
              <a:rPr lang="en-GB" sz="1800" dirty="0">
                <a:highlight>
                  <a:srgbClr val="F3F3F3"/>
                </a:highlight>
              </a:rPr>
              <a:t> </a:t>
            </a:r>
            <a:r>
              <a:rPr lang="en-GB" sz="1800" dirty="0"/>
              <a:t>or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*_test.py</a:t>
            </a:r>
            <a:r>
              <a:rPr lang="en-GB" sz="1800" dirty="0"/>
              <a:t> files</a:t>
            </a:r>
          </a:p>
          <a:p>
            <a:pPr lvl="2"/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functions or methods (outside of classes)</a:t>
            </a:r>
          </a:p>
          <a:p>
            <a:pPr lvl="2"/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functions or methods inside </a:t>
            </a:r>
            <a:r>
              <a:rPr lang="en-GB" sz="18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Test</a:t>
            </a:r>
            <a:r>
              <a:rPr lang="en-GB" sz="1800" dirty="0"/>
              <a:t> prefixed test classes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7DE2D2-487C-4894-ABB0-59824B79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30691-0A7B-47E8-AADA-F7BA9BD7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13156A-86B7-43B8-8A36-729AA960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611EDAD-8682-4B4F-95AF-55678AD95864}"/>
              </a:ext>
            </a:extLst>
          </p:cNvPr>
          <p:cNvSpPr/>
          <p:nvPr/>
        </p:nvSpPr>
        <p:spPr>
          <a:xfrm>
            <a:off x="7559694" y="6352143"/>
            <a:ext cx="243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https://docs.pytest.org/</a:t>
            </a:r>
          </a:p>
        </p:txBody>
      </p:sp>
      <p:sp>
        <p:nvSpPr>
          <p:cNvPr id="8" name="Flussdiagramm: Dokument 7">
            <a:extLst>
              <a:ext uri="{FF2B5EF4-FFF2-40B4-BE49-F238E27FC236}">
                <a16:creationId xmlns:a16="http://schemas.microsoft.com/office/drawing/2014/main" id="{292B3FDA-8868-4911-8600-477305C5C80A}"/>
              </a:ext>
            </a:extLst>
          </p:cNvPr>
          <p:cNvSpPr/>
          <p:nvPr/>
        </p:nvSpPr>
        <p:spPr>
          <a:xfrm>
            <a:off x="7559694" y="961850"/>
            <a:ext cx="3387939" cy="211173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# content of test_example.py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add(a, b):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return a + b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test_answer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add(1, 3) == 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8B0C59-C7D9-4166-991B-AF52CFBEB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94" y="3252976"/>
            <a:ext cx="3387939" cy="2829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75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A7D2D-661D-4B19-8F85-E68AD427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Asserting with the </a:t>
            </a:r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assert</a:t>
            </a:r>
            <a:r>
              <a:rPr lang="en-GB" dirty="0"/>
              <a:t> statements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E32B49-0044-4857-88A4-140631CCF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6B8C0-1992-4836-A387-78F3951E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41DAA8-FF3D-4276-B5D4-74616DDB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82A208-DD8A-46D1-9939-E1B4AAF9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8" name="Flussdiagramm: Dokument 7">
            <a:extLst>
              <a:ext uri="{FF2B5EF4-FFF2-40B4-BE49-F238E27FC236}">
                <a16:creationId xmlns:a16="http://schemas.microsoft.com/office/drawing/2014/main" id="{CBD75E9A-720F-4EF9-8F12-D19D57AC5C5A}"/>
              </a:ext>
            </a:extLst>
          </p:cNvPr>
          <p:cNvSpPr/>
          <p:nvPr/>
        </p:nvSpPr>
        <p:spPr>
          <a:xfrm>
            <a:off x="838200" y="1122145"/>
            <a:ext cx="5176003" cy="288144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test_answer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add(1, 3) == 4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test_demo_with_message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dirty="0" err="1">
                <a:latin typeface="Arial monospaced for SAP" panose="020B0609020202030204" pitchFamily="49" charset="0"/>
              </a:rPr>
              <a:t>val</a:t>
            </a:r>
            <a:r>
              <a:rPr lang="en-GB" sz="1400" dirty="0">
                <a:latin typeface="Arial monospaced for SAP" panose="020B0609020202030204" pitchFamily="49" charset="0"/>
              </a:rPr>
              <a:t> = ...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val</a:t>
            </a:r>
            <a:r>
              <a:rPr lang="en-GB" sz="1400" dirty="0">
                <a:latin typeface="Arial monospaced for SAP" panose="020B0609020202030204" pitchFamily="49" charset="0"/>
              </a:rPr>
              <a:t> % 2 == 0, “even value expected”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import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test_zero_division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with </a:t>
            </a:r>
            <a:r>
              <a:rPr lang="en-GB" sz="1400" dirty="0" err="1">
                <a:latin typeface="Arial monospaced for SAP" panose="020B0609020202030204" pitchFamily="49" charset="0"/>
              </a:rPr>
              <a:t>pytest.raises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ZeroDivisionError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1 / 0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F4D1CB-D6F9-4675-9AC7-21ACF17486B6}"/>
              </a:ext>
            </a:extLst>
          </p:cNvPr>
          <p:cNvSpPr/>
          <p:nvPr/>
        </p:nvSpPr>
        <p:spPr>
          <a:xfrm>
            <a:off x="7042362" y="5857061"/>
            <a:ext cx="438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https://pytorch.org/docs/stable/testing.html</a:t>
            </a:r>
          </a:p>
        </p:txBody>
      </p:sp>
      <p:sp>
        <p:nvSpPr>
          <p:cNvPr id="12" name="Flussdiagramm: Dokument 11">
            <a:extLst>
              <a:ext uri="{FF2B5EF4-FFF2-40B4-BE49-F238E27FC236}">
                <a16:creationId xmlns:a16="http://schemas.microsoft.com/office/drawing/2014/main" id="{C43BFC2C-17B5-43B5-869B-549C35F1A086}"/>
              </a:ext>
            </a:extLst>
          </p:cNvPr>
          <p:cNvSpPr/>
          <p:nvPr/>
        </p:nvSpPr>
        <p:spPr>
          <a:xfrm>
            <a:off x="6215916" y="2983854"/>
            <a:ext cx="5176003" cy="28814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import torch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some_f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return </a:t>
            </a:r>
            <a:r>
              <a:rPr lang="en-GB" sz="1400" dirty="0" err="1">
                <a:latin typeface="Arial monospaced for SAP" panose="020B0609020202030204" pitchFamily="49" charset="0"/>
              </a:rPr>
              <a:t>torch.Tensor</a:t>
            </a:r>
            <a:r>
              <a:rPr lang="en-GB" sz="1400" dirty="0">
                <a:latin typeface="Arial monospaced for SAP" panose="020B0609020202030204" pitchFamily="49" charset="0"/>
              </a:rPr>
              <a:t>([3.14])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test_torch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dirty="0" err="1">
                <a:latin typeface="Arial monospaced for SAP" panose="020B0609020202030204" pitchFamily="49" charset="0"/>
              </a:rPr>
              <a:t>val</a:t>
            </a:r>
            <a:r>
              <a:rPr lang="en-GB" sz="1400" dirty="0">
                <a:latin typeface="Arial monospaced for SAP" panose="020B0609020202030204" pitchFamily="49" charset="0"/>
              </a:rPr>
              <a:t> = </a:t>
            </a:r>
            <a:r>
              <a:rPr lang="en-GB" sz="1400" dirty="0" err="1">
                <a:latin typeface="Arial monospaced for SAP" panose="020B0609020202030204" pitchFamily="49" charset="0"/>
              </a:rPr>
              <a:t>some_f</a:t>
            </a:r>
            <a:r>
              <a:rPr lang="en-GB" sz="1400" dirty="0">
                <a:latin typeface="Arial monospaced for SAP" panose="020B0609020202030204" pitchFamily="49" charset="0"/>
              </a:rPr>
              <a:t>()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dirty="0" err="1">
                <a:latin typeface="Arial monospaced for SAP" panose="020B0609020202030204" pitchFamily="49" charset="0"/>
              </a:rPr>
              <a:t>torch.testing.assert_close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actual=</a:t>
            </a:r>
            <a:r>
              <a:rPr lang="en-GB" sz="1400" dirty="0" err="1">
                <a:latin typeface="Arial monospaced for SAP" panose="020B0609020202030204" pitchFamily="49" charset="0"/>
              </a:rPr>
              <a:t>val</a:t>
            </a:r>
            <a:r>
              <a:rPr lang="en-GB" sz="1400" dirty="0">
                <a:latin typeface="Arial monospaced for SAP" panose="020B0609020202030204" pitchFamily="49" charset="0"/>
              </a:rPr>
              <a:t>,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expected=</a:t>
            </a:r>
            <a:r>
              <a:rPr lang="en-GB" sz="1400" dirty="0" err="1">
                <a:latin typeface="Arial monospaced for SAP" panose="020B0609020202030204" pitchFamily="49" charset="0"/>
              </a:rPr>
              <a:t>torch.Tensor</a:t>
            </a:r>
            <a:r>
              <a:rPr lang="en-GB" sz="1400" dirty="0">
                <a:latin typeface="Arial monospaced for SAP" panose="020B0609020202030204" pitchFamily="49" charset="0"/>
              </a:rPr>
              <a:t>([</a:t>
            </a:r>
            <a:r>
              <a:rPr lang="en-GB" sz="1400" dirty="0" err="1">
                <a:latin typeface="Arial monospaced for SAP" panose="020B0609020202030204" pitchFamily="49" charset="0"/>
              </a:rPr>
              <a:t>torch.pi</a:t>
            </a:r>
            <a:r>
              <a:rPr lang="en-GB" sz="1400" dirty="0">
                <a:latin typeface="Arial monospaced for SAP" panose="020B0609020202030204" pitchFamily="49" charset="0"/>
              </a:rPr>
              <a:t>]),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</a:t>
            </a:r>
            <a:r>
              <a:rPr lang="en-GB" sz="1400" dirty="0" err="1">
                <a:latin typeface="Arial monospaced for SAP" panose="020B0609020202030204" pitchFamily="49" charset="0"/>
              </a:rPr>
              <a:t>atol</a:t>
            </a:r>
            <a:r>
              <a:rPr lang="en-GB" sz="1400" dirty="0">
                <a:latin typeface="Arial monospaced for SAP" panose="020B0609020202030204" pitchFamily="49" charset="0"/>
              </a:rPr>
              <a:t>=0.002,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</a:t>
            </a:r>
            <a:r>
              <a:rPr lang="en-GB" sz="1400" dirty="0" err="1">
                <a:latin typeface="Arial monospaced for SAP" panose="020B0609020202030204" pitchFamily="49" charset="0"/>
              </a:rPr>
              <a:t>rtol</a:t>
            </a:r>
            <a:r>
              <a:rPr lang="en-GB" sz="1400" dirty="0">
                <a:latin typeface="Arial monospaced for SAP" panose="020B0609020202030204" pitchFamily="49" charset="0"/>
              </a:rPr>
              <a:t>=0.0000001,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)</a:t>
            </a:r>
          </a:p>
        </p:txBody>
      </p:sp>
    </p:spTree>
    <p:extLst>
      <p:ext uri="{BB962C8B-B14F-4D97-AF65-F5344CB8AC3E}">
        <p14:creationId xmlns:p14="http://schemas.microsoft.com/office/powerpoint/2010/main" val="241850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0B149-3D03-41DF-9C69-856B7B9B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multiple tests in a class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A3BE7-12DC-4136-966E-56A065CF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5101281" cy="5005388"/>
          </a:xfrm>
        </p:spPr>
        <p:txBody>
          <a:bodyPr/>
          <a:lstStyle/>
          <a:p>
            <a:r>
              <a:rPr lang="en-GB" dirty="0"/>
              <a:t>Organise tests</a:t>
            </a:r>
          </a:p>
          <a:p>
            <a:r>
              <a:rPr lang="en-GB" dirty="0"/>
              <a:t>Share </a:t>
            </a:r>
            <a:r>
              <a:rPr lang="en-GB" b="1" i="1" dirty="0"/>
              <a:t>fixtures</a:t>
            </a:r>
            <a:r>
              <a:rPr lang="en-GB" dirty="0"/>
              <a:t> only for a certain set of tests</a:t>
            </a:r>
          </a:p>
          <a:p>
            <a:r>
              <a:rPr lang="en-GB" dirty="0"/>
              <a:t>Applying </a:t>
            </a:r>
            <a:r>
              <a:rPr lang="en-GB" b="1" i="1" dirty="0"/>
              <a:t>marks</a:t>
            </a:r>
            <a:r>
              <a:rPr lang="en-GB" dirty="0"/>
              <a:t> for a set of tests</a:t>
            </a:r>
          </a:p>
          <a:p>
            <a:endParaRPr lang="en-GB" dirty="0"/>
          </a:p>
          <a:p>
            <a:r>
              <a:rPr lang="en-GB" dirty="0"/>
              <a:t>Note: each test has its unique instance of the class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718FC5-A01B-4DCF-8650-9224D541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74AE4B-8306-4C65-9326-88FCBA3C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23DE13-E0D4-4541-8325-54DE518E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BBF727E1-DBAC-4637-8DDE-53A23D3061C7}"/>
              </a:ext>
            </a:extLst>
          </p:cNvPr>
          <p:cNvSpPr/>
          <p:nvPr/>
        </p:nvSpPr>
        <p:spPr>
          <a:xfrm>
            <a:off x="6177797" y="725487"/>
            <a:ext cx="5176003" cy="244576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class </a:t>
            </a:r>
            <a:r>
              <a:rPr lang="en-GB" sz="1400" dirty="0" err="1">
                <a:latin typeface="Arial monospaced for SAP" panose="020B0609020202030204" pitchFamily="49" charset="0"/>
              </a:rPr>
              <a:t>TestClass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test_one</a:t>
            </a:r>
            <a:r>
              <a:rPr lang="en-GB" sz="1400" dirty="0">
                <a:latin typeface="Arial monospaced for SAP" panose="020B0609020202030204" pitchFamily="49" charset="0"/>
              </a:rPr>
              <a:t>(self):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x = "this"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assert "h" in x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test_two</a:t>
            </a:r>
            <a:r>
              <a:rPr lang="en-GB" sz="1400" dirty="0">
                <a:latin typeface="Arial monospaced for SAP" panose="020B0609020202030204" pitchFamily="49" charset="0"/>
              </a:rPr>
              <a:t>(self):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x = "hello"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hasattr</a:t>
            </a:r>
            <a:r>
              <a:rPr lang="en-GB" sz="1400" dirty="0">
                <a:latin typeface="Arial monospaced for SAP" panose="020B0609020202030204" pitchFamily="49" charset="0"/>
              </a:rPr>
              <a:t>(x, "check")</a:t>
            </a:r>
          </a:p>
        </p:txBody>
      </p:sp>
      <p:sp>
        <p:nvSpPr>
          <p:cNvPr id="9" name="Flussdiagramm: Dokument 8">
            <a:extLst>
              <a:ext uri="{FF2B5EF4-FFF2-40B4-BE49-F238E27FC236}">
                <a16:creationId xmlns:a16="http://schemas.microsoft.com/office/drawing/2014/main" id="{BF48764F-064A-494A-A4E8-69F3862B3578}"/>
              </a:ext>
            </a:extLst>
          </p:cNvPr>
          <p:cNvSpPr/>
          <p:nvPr/>
        </p:nvSpPr>
        <p:spPr>
          <a:xfrm>
            <a:off x="6177797" y="3581404"/>
            <a:ext cx="5176003" cy="259555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class </a:t>
            </a:r>
            <a:r>
              <a:rPr lang="en-GB" sz="1400" dirty="0" err="1">
                <a:latin typeface="Arial monospaced for SAP" panose="020B0609020202030204" pitchFamily="49" charset="0"/>
              </a:rPr>
              <a:t>TestClassDemoInstance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value = 0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test_one</a:t>
            </a:r>
            <a:r>
              <a:rPr lang="en-GB" sz="1400" dirty="0">
                <a:latin typeface="Arial monospaced for SAP" panose="020B0609020202030204" pitchFamily="49" charset="0"/>
              </a:rPr>
              <a:t>(self):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</a:t>
            </a:r>
            <a:r>
              <a:rPr lang="en-GB" sz="1400" dirty="0" err="1">
                <a:latin typeface="Arial monospaced for SAP" panose="020B0609020202030204" pitchFamily="49" charset="0"/>
              </a:rPr>
              <a:t>self.value</a:t>
            </a:r>
            <a:r>
              <a:rPr lang="en-GB" sz="1400" dirty="0">
                <a:latin typeface="Arial monospaced for SAP" panose="020B0609020202030204" pitchFamily="49" charset="0"/>
              </a:rPr>
              <a:t> = 1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self.value</a:t>
            </a:r>
            <a:r>
              <a:rPr lang="en-GB" sz="1400" dirty="0">
                <a:latin typeface="Arial monospaced for SAP" panose="020B0609020202030204" pitchFamily="49" charset="0"/>
              </a:rPr>
              <a:t> == 1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test_two</a:t>
            </a:r>
            <a:r>
              <a:rPr lang="en-GB" sz="1400" dirty="0">
                <a:latin typeface="Arial monospaced for SAP" panose="020B0609020202030204" pitchFamily="49" charset="0"/>
              </a:rPr>
              <a:t>(self):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self.value</a:t>
            </a:r>
            <a:r>
              <a:rPr lang="en-GB" sz="1400" dirty="0">
                <a:latin typeface="Arial monospaced for SAP" panose="020B0609020202030204" pitchFamily="49" charset="0"/>
              </a:rPr>
              <a:t> == 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0AE2AA-8FB4-4DE6-BA2D-1D9FE9E5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9" y="4669861"/>
            <a:ext cx="4566322" cy="2033128"/>
          </a:xfrm>
          <a:prstGeom prst="rect">
            <a:avLst/>
          </a:prstGeom>
        </p:spPr>
      </p:pic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E1E69BB4-1991-4B76-9F10-651C23E2E30A}"/>
              </a:ext>
            </a:extLst>
          </p:cNvPr>
          <p:cNvSpPr/>
          <p:nvPr/>
        </p:nvSpPr>
        <p:spPr>
          <a:xfrm>
            <a:off x="5428735" y="5447621"/>
            <a:ext cx="823786" cy="47760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27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8F2A5-A3D4-4899-A233-5119E063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Fixture / Test Context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B383F-6D09-443F-AF0B-E7083461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6699422" cy="5005388"/>
          </a:xfrm>
        </p:spPr>
        <p:txBody>
          <a:bodyPr/>
          <a:lstStyle/>
          <a:p>
            <a:r>
              <a:rPr lang="en-GB" dirty="0"/>
              <a:t>A Fixture sets up the system state and input data needed for test execution</a:t>
            </a:r>
          </a:p>
          <a:p>
            <a:endParaRPr lang="en-GB" dirty="0"/>
          </a:p>
          <a:p>
            <a:r>
              <a:rPr lang="en-GB" dirty="0"/>
              <a:t>Define fixture as factory function with the @</a:t>
            </a:r>
            <a:r>
              <a:rPr lang="en-GB" dirty="0" err="1"/>
              <a:t>pytest.fixture</a:t>
            </a:r>
            <a:r>
              <a:rPr lang="en-GB" dirty="0"/>
              <a:t> decorator</a:t>
            </a:r>
          </a:p>
          <a:p>
            <a:r>
              <a:rPr lang="en-GB" dirty="0"/>
              <a:t>Fixture resolution: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43182-3C4C-4EA2-A32D-FC2CD5F5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DE33-B160-4F85-BE4C-FF75B32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EAFBB-634D-48F5-AA69-AB7E548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Flussdiagramm: Dokument 7">
            <a:extLst>
              <a:ext uri="{FF2B5EF4-FFF2-40B4-BE49-F238E27FC236}">
                <a16:creationId xmlns:a16="http://schemas.microsoft.com/office/drawing/2014/main" id="{05BA08BA-B8B4-4008-96DD-EF7BBD219F54}"/>
              </a:ext>
            </a:extLst>
          </p:cNvPr>
          <p:cNvSpPr/>
          <p:nvPr/>
        </p:nvSpPr>
        <p:spPr>
          <a:xfrm>
            <a:off x="8050427" y="725487"/>
            <a:ext cx="3863546" cy="364056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import 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br>
              <a:rPr lang="en-GB" sz="1400" dirty="0">
                <a:latin typeface="Arial monospaced for SAP" panose="020B0609020202030204" pitchFamily="49" charset="0"/>
              </a:rPr>
            </a:br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pytest.fixture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 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return [42]</a:t>
            </a:r>
          </a:p>
          <a:p>
            <a:br>
              <a:rPr lang="en-GB" sz="1400" dirty="0">
                <a:latin typeface="Arial monospaced for SAP" panose="020B0609020202030204" pitchFamily="49" charset="0"/>
              </a:rPr>
            </a:br>
            <a:r>
              <a:rPr lang="en-GB" sz="1400" dirty="0">
                <a:latin typeface="Arial monospaced for SAP" panose="020B0609020202030204" pitchFamily="49" charset="0"/>
              </a:rPr>
              <a:t>def </a:t>
            </a:r>
            <a:r>
              <a:rPr lang="en-GB" sz="1400" dirty="0" err="1">
                <a:latin typeface="Arial monospaced for SAP" panose="020B0609020202030204" pitchFamily="49" charset="0"/>
              </a:rPr>
              <a:t>test_simple_data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 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[0] == 42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len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) == 1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 </a:t>
            </a:r>
            <a:r>
              <a:rPr lang="en-GB" sz="1400" dirty="0" err="1">
                <a:latin typeface="Arial monospaced for SAP" panose="020B0609020202030204" pitchFamily="49" charset="0"/>
              </a:rPr>
              <a:t>test_two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simple_data.append</a:t>
            </a:r>
            <a:r>
              <a:rPr lang="en-GB" sz="1400" dirty="0">
                <a:latin typeface="Arial monospaced for SAP" panose="020B0609020202030204" pitchFamily="49" charset="0"/>
              </a:rPr>
              <a:t>(23)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 sum(</a:t>
            </a:r>
            <a:r>
              <a:rPr lang="en-GB" sz="1400" dirty="0" err="1">
                <a:latin typeface="Arial monospaced for SAP" panose="020B0609020202030204" pitchFamily="49" charset="0"/>
              </a:rPr>
              <a:t>simple_data</a:t>
            </a:r>
            <a:r>
              <a:rPr lang="en-GB" sz="1400" dirty="0">
                <a:latin typeface="Arial monospaced for SAP" panose="020B0609020202030204" pitchFamily="49" charset="0"/>
              </a:rPr>
              <a:t>) == 47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AA0271A3-C703-432C-B757-73400AB357D6}"/>
              </a:ext>
            </a:extLst>
          </p:cNvPr>
          <p:cNvGraphicFramePr/>
          <p:nvPr/>
        </p:nvGraphicFramePr>
        <p:xfrm>
          <a:off x="2990336" y="3441917"/>
          <a:ext cx="8923637" cy="2824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hteck 6">
            <a:extLst>
              <a:ext uri="{FF2B5EF4-FFF2-40B4-BE49-F238E27FC236}">
                <a16:creationId xmlns:a16="http://schemas.microsoft.com/office/drawing/2014/main" id="{6F94CD1F-3A27-46C9-AA4B-621C5222D9C6}"/>
              </a:ext>
            </a:extLst>
          </p:cNvPr>
          <p:cNvSpPr/>
          <p:nvPr/>
        </p:nvSpPr>
        <p:spPr>
          <a:xfrm>
            <a:off x="593123" y="4688649"/>
            <a:ext cx="4275439" cy="16228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dirty="0"/>
              <a:t>Fixtures can request other fixtures</a:t>
            </a:r>
          </a:p>
          <a:p>
            <a:endParaRPr lang="en-GB" dirty="0"/>
          </a:p>
          <a:p>
            <a:r>
              <a:rPr lang="en-GB" dirty="0">
                <a:latin typeface="Arial monospaced for SAP" panose="020B0609020202030204" pitchFamily="49" charset="0"/>
              </a:rPr>
              <a:t>@</a:t>
            </a:r>
            <a:r>
              <a:rPr lang="en-GB" dirty="0" err="1">
                <a:latin typeface="Arial monospaced for SAP" panose="020B0609020202030204" pitchFamily="49" charset="0"/>
              </a:rPr>
              <a:t>pytest.fixture</a:t>
            </a:r>
            <a:endParaRPr lang="en-GB" dirty="0">
              <a:latin typeface="Arial monospaced for SAP" panose="020B0609020202030204" pitchFamily="49" charset="0"/>
            </a:endParaRPr>
          </a:p>
          <a:p>
            <a:r>
              <a:rPr lang="en-GB">
                <a:latin typeface="Arial monospaced for SAP" panose="020B0609020202030204" pitchFamily="49" charset="0"/>
              </a:rPr>
              <a:t>def array1D(</a:t>
            </a:r>
            <a:r>
              <a:rPr lang="en-GB" dirty="0" err="1">
                <a:latin typeface="Arial monospaced for SAP" panose="020B0609020202030204" pitchFamily="49" charset="0"/>
              </a:rPr>
              <a:t>simple_data</a:t>
            </a:r>
            <a:r>
              <a:rPr lang="en-GB" dirty="0">
                <a:latin typeface="Arial monospaced for SAP" panose="020B0609020202030204" pitchFamily="49" charset="0"/>
              </a:rPr>
              <a:t>)</a:t>
            </a:r>
          </a:p>
          <a:p>
            <a:r>
              <a:rPr lang="en-GB" dirty="0">
                <a:latin typeface="Arial monospaced for SAP" panose="020B0609020202030204" pitchFamily="49" charset="0"/>
              </a:rPr>
              <a:t>  return </a:t>
            </a:r>
            <a:r>
              <a:rPr lang="en-GB" dirty="0" err="1">
                <a:latin typeface="Arial monospaced for SAP" panose="020B0609020202030204" pitchFamily="49" charset="0"/>
              </a:rPr>
              <a:t>np.array</a:t>
            </a:r>
            <a:r>
              <a:rPr lang="en-GB" dirty="0">
                <a:latin typeface="Arial monospaced for SAP" panose="020B0609020202030204" pitchFamily="49" charset="0"/>
              </a:rPr>
              <a:t>(</a:t>
            </a:r>
            <a:r>
              <a:rPr lang="en-GB" dirty="0" err="1">
                <a:latin typeface="Arial monospaced for SAP" panose="020B0609020202030204" pitchFamily="49" charset="0"/>
              </a:rPr>
              <a:t>simple_data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99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8F2A5-A3D4-4899-A233-5119E063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 test functions with attributes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B383F-6D09-443F-AF0B-E7083461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metadata on tests with </a:t>
            </a:r>
            <a:r>
              <a:rPr lang="en-GB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pytest.mark</a:t>
            </a:r>
            <a:endParaRPr lang="en-GB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  <a:p>
            <a:r>
              <a:rPr lang="en-GB" dirty="0"/>
              <a:t>E.g. Marking test functions and selecting them for a run</a:t>
            </a:r>
          </a:p>
          <a:p>
            <a:endParaRPr lang="en-GB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43182-3C4C-4EA2-A32D-FC2CD5F5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DE33-B160-4F85-BE4C-FF75B32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EAFBB-634D-48F5-AA69-AB7E548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9751E057-8D86-4B29-A092-404B181021DD}"/>
              </a:ext>
            </a:extLst>
          </p:cNvPr>
          <p:cNvSpPr/>
          <p:nvPr/>
        </p:nvSpPr>
        <p:spPr>
          <a:xfrm>
            <a:off x="976183" y="2513099"/>
            <a:ext cx="4090088" cy="2874449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import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r>
              <a:rPr lang="en-GB" sz="1400" dirty="0">
                <a:latin typeface="Arial monospaced for SAP" panose="020B0609020202030204" pitchFamily="49" charset="0"/>
              </a:rPr>
              <a:t>, torch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pytest.fixture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x_gpu</a:t>
            </a:r>
            <a:r>
              <a:rPr lang="en-GB" sz="1400" dirty="0">
                <a:latin typeface="Arial monospaced for SAP" panose="020B0609020202030204" pitchFamily="49" charset="0"/>
              </a:rPr>
              <a:t>():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return </a:t>
            </a:r>
            <a:r>
              <a:rPr lang="en-GB" sz="1400" dirty="0" err="1">
                <a:latin typeface="Arial monospaced for SAP" panose="020B0609020202030204" pitchFamily="49" charset="0"/>
              </a:rPr>
              <a:t>torch.Tensor</a:t>
            </a:r>
            <a:r>
              <a:rPr lang="en-GB" sz="1400" dirty="0">
                <a:latin typeface="Arial monospaced for SAP" panose="020B0609020202030204" pitchFamily="49" charset="0"/>
              </a:rPr>
              <a:t>([42]).</a:t>
            </a:r>
            <a:r>
              <a:rPr lang="en-GB" sz="1400" dirty="0" err="1">
                <a:latin typeface="Arial monospaced for SAP" panose="020B0609020202030204" pitchFamily="49" charset="0"/>
              </a:rPr>
              <a:t>cuda</a:t>
            </a:r>
            <a:r>
              <a:rPr lang="en-GB" sz="1400" dirty="0">
                <a:latin typeface="Arial monospaced for SAP" panose="020B0609020202030204" pitchFamily="49" charset="0"/>
              </a:rPr>
              <a:t>()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pytest.mark.gpu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def </a:t>
            </a:r>
            <a:r>
              <a:rPr lang="en-GB" sz="1400" dirty="0" err="1">
                <a:latin typeface="Arial monospaced for SAP" panose="020B0609020202030204" pitchFamily="49" charset="0"/>
              </a:rPr>
              <a:t>test_cuda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x_gpu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</a:t>
            </a:r>
            <a:r>
              <a:rPr lang="en-GB" sz="1400" dirty="0" err="1">
                <a:latin typeface="Arial monospaced for SAP" panose="020B0609020202030204" pitchFamily="49" charset="0"/>
              </a:rPr>
              <a:t>x_gpu.is_cuda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assert not </a:t>
            </a:r>
            <a:r>
              <a:rPr lang="en-GB" sz="1400" dirty="0" err="1">
                <a:latin typeface="Arial monospaced for SAP" panose="020B0609020202030204" pitchFamily="49" charset="0"/>
              </a:rPr>
              <a:t>x_gpu.cpu</a:t>
            </a:r>
            <a:r>
              <a:rPr lang="en-GB" sz="1400" dirty="0">
                <a:latin typeface="Arial monospaced for SAP" panose="020B0609020202030204" pitchFamily="49" charset="0"/>
              </a:rPr>
              <a:t>().</a:t>
            </a:r>
            <a:r>
              <a:rPr lang="en-GB" sz="1400" dirty="0" err="1">
                <a:latin typeface="Arial monospaced for SAP" panose="020B0609020202030204" pitchFamily="49" charset="0"/>
              </a:rPr>
              <a:t>is_cuda</a:t>
            </a:r>
            <a:endParaRPr lang="en-GB" sz="1400" dirty="0">
              <a:latin typeface="Arial monospaced for SAP" panose="020B060902020203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94D501-0AD2-4DCB-B342-E68010D8AE97}"/>
              </a:ext>
            </a:extLst>
          </p:cNvPr>
          <p:cNvSpPr/>
          <p:nvPr/>
        </p:nvSpPr>
        <p:spPr>
          <a:xfrm>
            <a:off x="5445209" y="2513099"/>
            <a:ext cx="3262183" cy="864417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GPU System</a:t>
            </a:r>
          </a:p>
          <a:p>
            <a:r>
              <a:rPr lang="en-GB" dirty="0">
                <a:latin typeface="Arial monospaced for SAP" panose="020B0609020202030204" pitchFamily="49" charset="0"/>
              </a:rPr>
              <a:t>$ </a:t>
            </a:r>
            <a:r>
              <a:rPr lang="en-GB" dirty="0" err="1">
                <a:latin typeface="Arial monospaced for SAP" panose="020B0609020202030204" pitchFamily="49" charset="0"/>
              </a:rPr>
              <a:t>pytest</a:t>
            </a:r>
            <a:endParaRPr lang="en-GB" dirty="0">
              <a:latin typeface="Arial monospaced for SAP" panose="020B0609020202030204" pitchFamily="49" charset="0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149DCE0-8CC9-4C48-8E58-23D682891609}"/>
              </a:ext>
            </a:extLst>
          </p:cNvPr>
          <p:cNvSpPr/>
          <p:nvPr/>
        </p:nvSpPr>
        <p:spPr>
          <a:xfrm>
            <a:off x="8898926" y="2821740"/>
            <a:ext cx="1136822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6D51376-4133-4CCC-AE77-2DD80D5A3FFC}"/>
              </a:ext>
            </a:extLst>
          </p:cNvPr>
          <p:cNvSpPr/>
          <p:nvPr/>
        </p:nvSpPr>
        <p:spPr>
          <a:xfrm>
            <a:off x="10222128" y="2644626"/>
            <a:ext cx="1233617" cy="601362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pass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5F28F48-37EF-45E6-8B16-F31E79FEBF4F}"/>
              </a:ext>
            </a:extLst>
          </p:cNvPr>
          <p:cNvSpPr/>
          <p:nvPr/>
        </p:nvSpPr>
        <p:spPr>
          <a:xfrm>
            <a:off x="5445209" y="4735084"/>
            <a:ext cx="3262185" cy="8644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CPU System</a:t>
            </a:r>
          </a:p>
          <a:p>
            <a:r>
              <a:rPr lang="en-GB" dirty="0">
                <a:latin typeface="Arial monospaced for SAP" panose="020B0609020202030204" pitchFamily="49" charset="0"/>
              </a:rPr>
              <a:t>$ </a:t>
            </a:r>
            <a:r>
              <a:rPr lang="en-GB" dirty="0" err="1">
                <a:latin typeface="Arial monospaced for SAP" panose="020B0609020202030204" pitchFamily="49" charset="0"/>
              </a:rPr>
              <a:t>pytest</a:t>
            </a:r>
            <a:r>
              <a:rPr lang="en-GB" dirty="0">
                <a:latin typeface="Arial monospaced for SAP" panose="020B0609020202030204" pitchFamily="49" charset="0"/>
              </a:rPr>
              <a:t> –m “not </a:t>
            </a:r>
            <a:r>
              <a:rPr lang="en-GB" dirty="0" err="1">
                <a:latin typeface="Arial monospaced for SAP" panose="020B0609020202030204" pitchFamily="49" charset="0"/>
              </a:rPr>
              <a:t>gpu</a:t>
            </a:r>
            <a:r>
              <a:rPr lang="en-GB" dirty="0">
                <a:latin typeface="Arial monospaced for SAP" panose="020B0609020202030204" pitchFamily="49" charset="0"/>
              </a:rPr>
              <a:t>”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9307E8-1439-46CF-B12A-9AE0BDC8E031}"/>
              </a:ext>
            </a:extLst>
          </p:cNvPr>
          <p:cNvSpPr/>
          <p:nvPr/>
        </p:nvSpPr>
        <p:spPr>
          <a:xfrm>
            <a:off x="5445210" y="3624091"/>
            <a:ext cx="3262184" cy="8644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CPU System</a:t>
            </a:r>
          </a:p>
          <a:p>
            <a:r>
              <a:rPr lang="en-GB" dirty="0">
                <a:latin typeface="Arial monospaced for SAP" panose="020B0609020202030204" pitchFamily="49" charset="0"/>
              </a:rPr>
              <a:t>$ </a:t>
            </a:r>
            <a:r>
              <a:rPr lang="en-GB" dirty="0" err="1">
                <a:latin typeface="Arial monospaced for SAP" panose="020B0609020202030204" pitchFamily="49" charset="0"/>
              </a:rPr>
              <a:t>pytest</a:t>
            </a:r>
            <a:endParaRPr lang="en-GB" dirty="0">
              <a:latin typeface="Arial monospaced for SAP" panose="020B0609020202030204" pitchFamily="49" charset="0"/>
            </a:endParaRP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D0BE6E3C-FFFA-4E7D-A9C7-E4D90EEF13D0}"/>
              </a:ext>
            </a:extLst>
          </p:cNvPr>
          <p:cNvSpPr/>
          <p:nvPr/>
        </p:nvSpPr>
        <p:spPr>
          <a:xfrm>
            <a:off x="8896350" y="3932732"/>
            <a:ext cx="1136822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4155E3C-F016-48A1-AB68-96C3F7148CD5}"/>
              </a:ext>
            </a:extLst>
          </p:cNvPr>
          <p:cNvSpPr/>
          <p:nvPr/>
        </p:nvSpPr>
        <p:spPr>
          <a:xfrm>
            <a:off x="10222128" y="3755618"/>
            <a:ext cx="1233617" cy="601362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fail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C31AF8F-6246-4A11-A71C-C90906481A69}"/>
              </a:ext>
            </a:extLst>
          </p:cNvPr>
          <p:cNvSpPr/>
          <p:nvPr/>
        </p:nvSpPr>
        <p:spPr>
          <a:xfrm>
            <a:off x="8898926" y="5043725"/>
            <a:ext cx="1136822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70B3915-92E0-4B4E-BEA5-F568027D9C71}"/>
              </a:ext>
            </a:extLst>
          </p:cNvPr>
          <p:cNvSpPr/>
          <p:nvPr/>
        </p:nvSpPr>
        <p:spPr>
          <a:xfrm>
            <a:off x="10222128" y="4866611"/>
            <a:ext cx="1233617" cy="601362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565147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8F2A5-A3D4-4899-A233-5119E063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 test functions with attributes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B383F-6D09-443F-AF0B-E7083461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metadata on tests with </a:t>
            </a:r>
            <a:r>
              <a:rPr lang="en-GB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pytest.mark</a:t>
            </a:r>
            <a:endParaRPr lang="en-GB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43182-3C4C-4EA2-A32D-FC2CD5F5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DE33-B160-4F85-BE4C-FF75B32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EAFBB-634D-48F5-AA69-AB7E548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9751E057-8D86-4B29-A092-404B181021DD}"/>
              </a:ext>
            </a:extLst>
          </p:cNvPr>
          <p:cNvSpPr/>
          <p:nvPr/>
        </p:nvSpPr>
        <p:spPr>
          <a:xfrm>
            <a:off x="992658" y="1722265"/>
            <a:ext cx="9576487" cy="4454698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i="1" dirty="0">
                <a:latin typeface="Arial monospaced for SAP" panose="020B0609020202030204" pitchFamily="49" charset="0"/>
              </a:rPr>
              <a:t>import</a:t>
            </a:r>
            <a:r>
              <a:rPr lang="en-GB" sz="1400" dirty="0">
                <a:latin typeface="Arial monospaced for SAP" panose="020B0609020202030204" pitchFamily="49" charset="0"/>
              </a:rPr>
              <a:t> sys, </a:t>
            </a:r>
            <a:r>
              <a:rPr lang="en-GB" sz="1400" dirty="0" err="1">
                <a:latin typeface="Arial monospaced for SAP" panose="020B0609020202030204" pitchFamily="49" charset="0"/>
              </a:rPr>
              <a:t>pytest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pytest.mark.</a:t>
            </a:r>
            <a:r>
              <a:rPr lang="en-GB" sz="1400" b="1" dirty="0" err="1">
                <a:latin typeface="Arial monospaced for SAP" panose="020B0609020202030204" pitchFamily="49" charset="0"/>
              </a:rPr>
              <a:t>skipif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sys.version_info</a:t>
            </a:r>
            <a:r>
              <a:rPr lang="en-GB" sz="1400" dirty="0">
                <a:latin typeface="Arial monospaced for SAP" panose="020B0609020202030204" pitchFamily="49" charset="0"/>
              </a:rPr>
              <a:t> &lt; (3, 10), reason="requires python3.10 or higher")</a:t>
            </a:r>
          </a:p>
          <a:p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test_function</a:t>
            </a:r>
            <a:r>
              <a:rPr lang="en-GB" sz="1400" dirty="0">
                <a:latin typeface="Arial monospaced for SAP" panose="020B0609020202030204" pitchFamily="49" charset="0"/>
              </a:rPr>
              <a:t>(): ...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pytest.mark.</a:t>
            </a:r>
            <a:r>
              <a:rPr lang="en-GB" sz="1400" b="1" dirty="0" err="1">
                <a:latin typeface="Arial monospaced for SAP" panose="020B0609020202030204" pitchFamily="49" charset="0"/>
              </a:rPr>
              <a:t>skipif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sys.platform</a:t>
            </a:r>
            <a:r>
              <a:rPr lang="en-GB" sz="1400" dirty="0">
                <a:latin typeface="Arial monospaced for SAP" panose="020B0609020202030204" pitchFamily="49" charset="0"/>
              </a:rPr>
              <a:t> == "win32", reason="does not run on windows")</a:t>
            </a:r>
          </a:p>
          <a:p>
            <a:r>
              <a:rPr lang="en-GB" sz="1400" i="1" dirty="0">
                <a:latin typeface="Arial monospaced for SAP" panose="020B0609020202030204" pitchFamily="49" charset="0"/>
              </a:rPr>
              <a:t>class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TestPosixCalls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test_function</a:t>
            </a:r>
            <a:r>
              <a:rPr lang="en-GB" sz="1400" dirty="0">
                <a:latin typeface="Arial monospaced for SAP" panose="020B0609020202030204" pitchFamily="49" charset="0"/>
              </a:rPr>
              <a:t>(self):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"will not be setup or run under 'win32' platform“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@</a:t>
            </a:r>
            <a:r>
              <a:rPr lang="en-GB" sz="1400" dirty="0" err="1">
                <a:latin typeface="Arial monospaced for SAP" panose="020B0609020202030204" pitchFamily="49" charset="0"/>
              </a:rPr>
              <a:t>pytest.mark.</a:t>
            </a:r>
            <a:r>
              <a:rPr lang="en-GB" sz="1400" b="1" dirty="0" err="1">
                <a:latin typeface="Arial monospaced for SAP" panose="020B0609020202030204" pitchFamily="49" charset="0"/>
              </a:rPr>
              <a:t>parametrize</a:t>
            </a:r>
            <a:r>
              <a:rPr lang="en-GB" sz="1400" dirty="0">
                <a:latin typeface="Arial monospaced for SAP" panose="020B0609020202030204" pitchFamily="49" charset="0"/>
              </a:rPr>
              <a:t>("</a:t>
            </a:r>
            <a:r>
              <a:rPr lang="en-GB" sz="14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Arial monospaced for SAP" panose="020B0609020202030204" pitchFamily="49" charset="0"/>
              </a:rPr>
              <a:t>n</a:t>
            </a:r>
            <a:r>
              <a:rPr lang="en-GB" sz="14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,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  <a:latin typeface="Arial monospaced for SAP" panose="020B0609020202030204" pitchFamily="49" charset="0"/>
              </a:rPr>
              <a:t>expected</a:t>
            </a:r>
            <a:r>
              <a:rPr lang="en-GB" sz="1400" dirty="0">
                <a:latin typeface="Arial monospaced for SAP" panose="020B0609020202030204" pitchFamily="49" charset="0"/>
              </a:rPr>
              <a:t>", [(</a:t>
            </a:r>
            <a:r>
              <a:rPr lang="en-GB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monospaced for SAP" panose="020B0609020202030204" pitchFamily="49" charset="0"/>
              </a:rPr>
              <a:t>1,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  <a:latin typeface="Arial monospaced for SAP" panose="020B0609020202030204" pitchFamily="49" charset="0"/>
              </a:rPr>
              <a:t>2</a:t>
            </a:r>
            <a:r>
              <a:rPr lang="en-GB" sz="1400" dirty="0">
                <a:latin typeface="Arial monospaced for SAP" panose="020B0609020202030204" pitchFamily="49" charset="0"/>
              </a:rPr>
              <a:t>), (</a:t>
            </a:r>
            <a:r>
              <a:rPr lang="en-GB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monospaced for SAP" panose="020B0609020202030204" pitchFamily="49" charset="0"/>
              </a:rPr>
              <a:t>3</a:t>
            </a:r>
            <a:r>
              <a:rPr lang="en-GB" sz="1400" dirty="0">
                <a:latin typeface="Arial monospaced for SAP" panose="020B0609020202030204" pitchFamily="49" charset="0"/>
              </a:rPr>
              <a:t>, 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  <a:latin typeface="Arial monospaced for SAP" panose="020B0609020202030204" pitchFamily="49" charset="0"/>
              </a:rPr>
              <a:t>4</a:t>
            </a:r>
            <a:r>
              <a:rPr lang="en-GB" sz="1400" dirty="0">
                <a:latin typeface="Arial monospaced for SAP" panose="020B0609020202030204" pitchFamily="49" charset="0"/>
              </a:rPr>
              <a:t>)])</a:t>
            </a:r>
          </a:p>
          <a:p>
            <a:r>
              <a:rPr lang="en-GB" sz="1400" i="1" dirty="0">
                <a:latin typeface="Arial monospaced for SAP" panose="020B0609020202030204" pitchFamily="49" charset="0"/>
              </a:rPr>
              <a:t>class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TestClass</a:t>
            </a:r>
            <a:r>
              <a:rPr lang="en-GB" sz="1400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test_simple_case</a:t>
            </a:r>
            <a:r>
              <a:rPr lang="en-GB" sz="1400" dirty="0">
                <a:latin typeface="Arial monospaced for SAP" panose="020B0609020202030204" pitchFamily="49" charset="0"/>
              </a:rPr>
              <a:t>(self, </a:t>
            </a:r>
            <a:r>
              <a:rPr lang="en-GB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monospaced for SAP" panose="020B0609020202030204" pitchFamily="49" charset="0"/>
              </a:rPr>
              <a:t>n</a:t>
            </a:r>
            <a:r>
              <a:rPr lang="en-GB" sz="1400" dirty="0">
                <a:latin typeface="Arial monospaced for SAP" panose="020B0609020202030204" pitchFamily="49" charset="0"/>
              </a:rPr>
              <a:t>, 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  <a:latin typeface="Arial monospaced for SAP" panose="020B0609020202030204" pitchFamily="49" charset="0"/>
              </a:rPr>
              <a:t>expected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</a:t>
            </a:r>
            <a:r>
              <a:rPr lang="en-GB" sz="1400" i="1" dirty="0">
                <a:latin typeface="Arial monospaced for SAP" panose="020B0609020202030204" pitchFamily="49" charset="0"/>
              </a:rPr>
              <a:t>assert</a:t>
            </a:r>
            <a:r>
              <a:rPr lang="en-GB" sz="1400" dirty="0">
                <a:latin typeface="Arial monospaced for SAP" panose="020B0609020202030204" pitchFamily="49" charset="0"/>
              </a:rPr>
              <a:t> n + 1 == expected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test_weird_simple_case</a:t>
            </a:r>
            <a:r>
              <a:rPr lang="en-GB" sz="1400" dirty="0">
                <a:latin typeface="Arial monospaced for SAP" panose="020B0609020202030204" pitchFamily="49" charset="0"/>
              </a:rPr>
              <a:t>(self, </a:t>
            </a:r>
            <a:r>
              <a:rPr lang="en-GB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monospaced for SAP" panose="020B0609020202030204" pitchFamily="49" charset="0"/>
              </a:rPr>
              <a:t>n</a:t>
            </a:r>
            <a:r>
              <a:rPr lang="en-GB" sz="1400" dirty="0">
                <a:latin typeface="Arial monospaced for SAP" panose="020B0609020202030204" pitchFamily="49" charset="0"/>
              </a:rPr>
              <a:t>, 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  <a:latin typeface="Arial monospaced for SAP" panose="020B0609020202030204" pitchFamily="49" charset="0"/>
              </a:rPr>
              <a:t>expected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    </a:t>
            </a:r>
            <a:r>
              <a:rPr lang="en-GB" sz="1400" i="1" dirty="0">
                <a:latin typeface="Arial monospaced for SAP" panose="020B0609020202030204" pitchFamily="49" charset="0"/>
              </a:rPr>
              <a:t>assert</a:t>
            </a:r>
            <a:r>
              <a:rPr lang="en-GB" sz="1400" dirty="0">
                <a:latin typeface="Arial monospaced for SAP" panose="020B0609020202030204" pitchFamily="49" charset="0"/>
              </a:rPr>
              <a:t> (n * 1) + 1 == expected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00ADD9F-9715-4D2F-80F8-9789DAF59CA0}"/>
              </a:ext>
            </a:extLst>
          </p:cNvPr>
          <p:cNvSpPr/>
          <p:nvPr/>
        </p:nvSpPr>
        <p:spPr>
          <a:xfrm>
            <a:off x="6096000" y="5846544"/>
            <a:ext cx="6043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https://docs.pytest.org/en/stable/how-to/skipping.html#skipif</a:t>
            </a:r>
          </a:p>
          <a:p>
            <a:r>
              <a:rPr lang="en-GB" dirty="0"/>
              <a:t>https://docs.pytest.org/en/stable/how-to/parametrize.html</a:t>
            </a:r>
          </a:p>
        </p:txBody>
      </p:sp>
    </p:spTree>
    <p:extLst>
      <p:ext uri="{BB962C8B-B14F-4D97-AF65-F5344CB8AC3E}">
        <p14:creationId xmlns:p14="http://schemas.microsoft.com/office/powerpoint/2010/main" val="277344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A8F2A5-A3D4-4899-A233-5119E063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Monkeypatching</a:t>
            </a:r>
            <a:r>
              <a:rPr lang="en-GB" dirty="0"/>
              <a:t> / Mocking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B383F-6D09-443F-AF0B-E7083461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Mocking helps when tested functionality depends on global settings, file in a filesystem or invokes code that cannot be easily tested such as network access.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043182-3C4C-4EA2-A32D-FC2CD5F5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2FDE33-B160-4F85-BE4C-FF75B32F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4EAFBB-634D-48F5-AA69-AB7E548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Flussdiagramm: Dokument 6">
            <a:extLst>
              <a:ext uri="{FF2B5EF4-FFF2-40B4-BE49-F238E27FC236}">
                <a16:creationId xmlns:a16="http://schemas.microsoft.com/office/drawing/2014/main" id="{B6605F9A-471B-4D3E-9C09-5C957461B0C4}"/>
              </a:ext>
            </a:extLst>
          </p:cNvPr>
          <p:cNvSpPr/>
          <p:nvPr/>
        </p:nvSpPr>
        <p:spPr>
          <a:xfrm>
            <a:off x="992659" y="2471351"/>
            <a:ext cx="7294606" cy="3945925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i="1" dirty="0">
                <a:latin typeface="Arial monospaced for SAP" panose="020B0609020202030204" pitchFamily="49" charset="0"/>
              </a:rPr>
              <a:t>import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xarray</a:t>
            </a:r>
            <a:r>
              <a:rPr lang="en-GB" sz="1400" dirty="0">
                <a:latin typeface="Arial monospaced for SAP" panose="020B0609020202030204" pitchFamily="49" charset="0"/>
              </a:rPr>
              <a:t>, </a:t>
            </a:r>
            <a:r>
              <a:rPr lang="en-GB" sz="1400" dirty="0" err="1">
                <a:latin typeface="Arial monospaced for SAP" panose="020B0609020202030204" pitchFamily="49" charset="0"/>
              </a:rPr>
              <a:t>numpy</a:t>
            </a:r>
            <a:endParaRPr lang="en-GB" sz="1400" dirty="0">
              <a:latin typeface="Arial monospaced for SAP" panose="020B0609020202030204" pitchFamily="49" charset="0"/>
            </a:endParaRP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my_processing</a:t>
            </a:r>
            <a:r>
              <a:rPr lang="en-GB" sz="1400" dirty="0">
                <a:latin typeface="Arial monospaced for SAP" panose="020B0609020202030204" pitchFamily="49" charset="0"/>
              </a:rPr>
              <a:t>(filename):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data = </a:t>
            </a:r>
            <a:r>
              <a:rPr lang="en-GB" sz="1400" dirty="0" err="1">
                <a:latin typeface="Arial monospaced for SAP" panose="020B0609020202030204" pitchFamily="49" charset="0"/>
              </a:rPr>
              <a:t>xarray.open_dataset</a:t>
            </a:r>
            <a:r>
              <a:rPr lang="en-GB" sz="1400" dirty="0">
                <a:latin typeface="Arial monospaced for SAP" panose="020B0609020202030204" pitchFamily="49" charset="0"/>
              </a:rPr>
              <a:t>(filename)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# some processing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return</a:t>
            </a:r>
            <a:r>
              <a:rPr lang="en-GB" sz="1400" dirty="0">
                <a:latin typeface="Arial monospaced for SAP" panose="020B0609020202030204" pitchFamily="49" charset="0"/>
              </a:rPr>
              <a:t> data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open_dataset_mock</a:t>
            </a:r>
            <a:r>
              <a:rPr lang="en-GB" sz="1400" dirty="0">
                <a:latin typeface="Arial monospaced for SAP" panose="020B0609020202030204" pitchFamily="49" charset="0"/>
              </a:rPr>
              <a:t>(*</a:t>
            </a:r>
            <a:r>
              <a:rPr lang="en-GB" sz="1400" dirty="0" err="1">
                <a:latin typeface="Arial monospaced for SAP" panose="020B0609020202030204" pitchFamily="49" charset="0"/>
              </a:rPr>
              <a:t>kwargs</a:t>
            </a:r>
            <a:r>
              <a:rPr lang="en-GB" sz="1400" dirty="0">
                <a:latin typeface="Arial monospaced for SAP" panose="020B0609020202030204" pitchFamily="49" charset="0"/>
              </a:rPr>
              <a:t>, **</a:t>
            </a:r>
            <a:r>
              <a:rPr lang="en-GB" sz="1400" dirty="0" err="1">
                <a:latin typeface="Arial monospaced for SAP" panose="020B0609020202030204" pitchFamily="49" charset="0"/>
              </a:rPr>
              <a:t>args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return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xarray.Dataset</a:t>
            </a:r>
            <a:r>
              <a:rPr lang="en-GB" sz="1400" dirty="0">
                <a:latin typeface="Arial monospaced for SAP" panose="020B0609020202030204" pitchFamily="49" charset="0"/>
              </a:rPr>
              <a:t>({"</a:t>
            </a:r>
            <a:r>
              <a:rPr lang="en-GB" sz="1400" i="1" dirty="0">
                <a:latin typeface="Arial monospaced for SAP" panose="020B0609020202030204" pitchFamily="49" charset="0"/>
              </a:rPr>
              <a:t>X</a:t>
            </a:r>
            <a:r>
              <a:rPr lang="en-GB" sz="1400" dirty="0">
                <a:latin typeface="Arial monospaced for SAP" panose="020B0609020202030204" pitchFamily="49" charset="0"/>
              </a:rPr>
              <a:t>": </a:t>
            </a:r>
            <a:r>
              <a:rPr lang="en-GB" sz="1400" dirty="0" err="1">
                <a:latin typeface="Arial monospaced for SAP" panose="020B0609020202030204" pitchFamily="49" charset="0"/>
              </a:rPr>
              <a:t>numpy.arange</a:t>
            </a:r>
            <a:r>
              <a:rPr lang="en-GB" sz="1400" dirty="0">
                <a:latin typeface="Arial monospaced for SAP" panose="020B0609020202030204" pitchFamily="49" charset="0"/>
              </a:rPr>
              <a:t>(5)})</a:t>
            </a:r>
          </a:p>
          <a:p>
            <a:endParaRPr lang="en-GB" sz="1400" dirty="0">
              <a:latin typeface="Arial monospaced for SAP" panose="020B0609020202030204" pitchFamily="49" charset="0"/>
            </a:endParaRPr>
          </a:p>
          <a:p>
            <a:r>
              <a:rPr lang="en-GB" sz="1400" i="1" dirty="0">
                <a:latin typeface="Arial monospaced for SAP" panose="020B0609020202030204" pitchFamily="49" charset="0"/>
              </a:rPr>
              <a:t>def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test_processing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monkeypatch</a:t>
            </a:r>
            <a:r>
              <a:rPr lang="en-GB" sz="1400" dirty="0">
                <a:latin typeface="Arial monospaced for SAP" panose="020B0609020202030204" pitchFamily="49" charset="0"/>
              </a:rPr>
              <a:t>):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dirty="0" err="1">
                <a:latin typeface="Arial monospaced for SAP" panose="020B0609020202030204" pitchFamily="49" charset="0"/>
              </a:rPr>
              <a:t>monkeypatch.setattr</a:t>
            </a:r>
            <a:r>
              <a:rPr lang="en-GB" sz="1400" dirty="0">
                <a:latin typeface="Arial monospaced for SAP" panose="020B0609020202030204" pitchFamily="49" charset="0"/>
              </a:rPr>
              <a:t>(</a:t>
            </a:r>
            <a:r>
              <a:rPr lang="en-GB" sz="1400" dirty="0" err="1">
                <a:latin typeface="Arial monospaced for SAP" panose="020B0609020202030204" pitchFamily="49" charset="0"/>
              </a:rPr>
              <a:t>xarray</a:t>
            </a:r>
            <a:r>
              <a:rPr lang="en-GB" sz="1400" dirty="0">
                <a:latin typeface="Arial monospaced for SAP" panose="020B0609020202030204" pitchFamily="49" charset="0"/>
              </a:rPr>
              <a:t>, "</a:t>
            </a:r>
            <a:r>
              <a:rPr lang="en-GB" sz="1400" dirty="0" err="1">
                <a:latin typeface="Arial monospaced for SAP" panose="020B0609020202030204" pitchFamily="49" charset="0"/>
              </a:rPr>
              <a:t>open_dataset</a:t>
            </a:r>
            <a:r>
              <a:rPr lang="en-GB" sz="1400" dirty="0">
                <a:latin typeface="Arial monospaced for SAP" panose="020B0609020202030204" pitchFamily="49" charset="0"/>
              </a:rPr>
              <a:t>", </a:t>
            </a:r>
            <a:r>
              <a:rPr lang="en-GB" sz="1400" dirty="0" err="1">
                <a:latin typeface="Arial monospaced for SAP" panose="020B0609020202030204" pitchFamily="49" charset="0"/>
              </a:rPr>
              <a:t>open_dataset_mock</a:t>
            </a:r>
            <a:r>
              <a:rPr lang="en-GB" sz="1400" dirty="0">
                <a:latin typeface="Arial monospaced for SAP" panose="020B0609020202030204" pitchFamily="49" charset="0"/>
              </a:rPr>
              <a:t>)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x = </a:t>
            </a:r>
            <a:r>
              <a:rPr lang="en-GB" sz="1400" dirty="0" err="1">
                <a:latin typeface="Arial monospaced for SAP" panose="020B0609020202030204" pitchFamily="49" charset="0"/>
              </a:rPr>
              <a:t>my_processing</a:t>
            </a:r>
            <a:r>
              <a:rPr lang="en-GB" sz="1400" dirty="0">
                <a:latin typeface="Arial monospaced for SAP" panose="020B0609020202030204" pitchFamily="49" charset="0"/>
              </a:rPr>
              <a:t>("no-name.nc")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</a:t>
            </a:r>
            <a:r>
              <a:rPr lang="en-GB" sz="1400" i="1" dirty="0">
                <a:latin typeface="Arial monospaced for SAP" panose="020B0609020202030204" pitchFamily="49" charset="0"/>
              </a:rPr>
              <a:t>assert</a:t>
            </a:r>
            <a:r>
              <a:rPr lang="en-GB" sz="1400" dirty="0">
                <a:latin typeface="Arial monospaced for SAP" panose="020B0609020202030204" pitchFamily="49" charset="0"/>
              </a:rPr>
              <a:t> </a:t>
            </a:r>
            <a:r>
              <a:rPr lang="en-GB" sz="1400" dirty="0" err="1">
                <a:latin typeface="Arial monospaced for SAP" panose="020B0609020202030204" pitchFamily="49" charset="0"/>
              </a:rPr>
              <a:t>x.X.sum</a:t>
            </a:r>
            <a:r>
              <a:rPr lang="en-GB" sz="1400" dirty="0">
                <a:latin typeface="Arial monospaced for SAP" panose="020B0609020202030204" pitchFamily="49" charset="0"/>
              </a:rPr>
              <a:t>() == 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401992-6271-436E-BE0A-500FEBF8D436}"/>
              </a:ext>
            </a:extLst>
          </p:cNvPr>
          <p:cNvSpPr txBox="1"/>
          <p:nvPr/>
        </p:nvSpPr>
        <p:spPr>
          <a:xfrm>
            <a:off x="8287265" y="2471351"/>
            <a:ext cx="37152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Arial monospaced for SAP" panose="020B0609020202030204" pitchFamily="49" charset="0"/>
              </a:rPr>
              <a:t>my_processing</a:t>
            </a:r>
            <a:r>
              <a:rPr lang="en-GB" b="1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dirty="0"/>
              <a:t>Some (external) functionality that depends on using </a:t>
            </a:r>
            <a:r>
              <a:rPr lang="en-GB" sz="16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open_data</a:t>
            </a:r>
            <a:r>
              <a:rPr lang="en-GB" dirty="0"/>
              <a:t>. </a:t>
            </a:r>
            <a:br>
              <a:rPr lang="en-GB" dirty="0"/>
            </a:br>
            <a:r>
              <a:rPr lang="en-GB" dirty="0"/>
              <a:t>External constraints forbid refactoring it to </a:t>
            </a:r>
            <a:r>
              <a:rPr lang="en-GB" sz="16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my_processing</a:t>
            </a:r>
            <a:r>
              <a:rPr lang="en-GB" sz="16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(data).</a:t>
            </a:r>
            <a:endParaRPr lang="en-GB" dirty="0"/>
          </a:p>
          <a:p>
            <a:endParaRPr lang="en-GB" dirty="0">
              <a:latin typeface="Arial monospaced for SAP" panose="020B0609020202030204" pitchFamily="49" charset="0"/>
            </a:endParaRPr>
          </a:p>
          <a:p>
            <a:r>
              <a:rPr lang="en-GB" b="1" dirty="0" err="1">
                <a:latin typeface="Arial monospaced for SAP" panose="020B0609020202030204" pitchFamily="49" charset="0"/>
              </a:rPr>
              <a:t>open_dataset_mock</a:t>
            </a:r>
            <a:r>
              <a:rPr lang="en-GB" b="1" dirty="0">
                <a:latin typeface="Arial monospaced for SAP" panose="020B0609020202030204" pitchFamily="49" charset="0"/>
              </a:rPr>
              <a:t>:</a:t>
            </a:r>
            <a:r>
              <a:rPr lang="en-GB" dirty="0">
                <a:latin typeface="Arial monospaced for SAP" panose="020B0609020202030204" pitchFamily="49" charset="0"/>
              </a:rPr>
              <a:t> </a:t>
            </a:r>
          </a:p>
          <a:p>
            <a:r>
              <a:rPr lang="en-GB" dirty="0"/>
              <a:t>Function mocking up </a:t>
            </a:r>
            <a:r>
              <a:rPr lang="en-GB" sz="16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xarray.open_data</a:t>
            </a:r>
            <a:endParaRPr lang="en-GB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  <a:p>
            <a:endParaRPr lang="en-GB" dirty="0">
              <a:latin typeface="Arial monospaced for SAP" panose="020B0609020202030204" pitchFamily="49" charset="0"/>
            </a:endParaRPr>
          </a:p>
          <a:p>
            <a:r>
              <a:rPr lang="en-GB" b="1" dirty="0" err="1">
                <a:latin typeface="Arial monospaced for SAP" panose="020B0609020202030204" pitchFamily="49" charset="0"/>
              </a:rPr>
              <a:t>monkeypatch</a:t>
            </a:r>
            <a:r>
              <a:rPr lang="en-GB" b="1" dirty="0">
                <a:latin typeface="Arial monospaced for SAP" panose="020B0609020202030204" pitchFamily="49" charset="0"/>
              </a:rPr>
              <a:t>:</a:t>
            </a:r>
          </a:p>
          <a:p>
            <a:r>
              <a:rPr lang="en-GB" dirty="0"/>
              <a:t>A build-in fixture. (No import etc.)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567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513E5-F95E-4614-BF73-97C56BAD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start testing?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93674F-4A38-4884-8030-877A2000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Just do it!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Implement a test ensures no exceptions are raised</a:t>
            </a:r>
          </a:p>
          <a:p>
            <a:pPr lvl="1"/>
            <a:r>
              <a:rPr lang="en-GB" dirty="0"/>
              <a:t>Identify the call signature</a:t>
            </a:r>
          </a:p>
          <a:p>
            <a:pPr lvl="1"/>
            <a:r>
              <a:rPr lang="en-GB" dirty="0"/>
              <a:t>Prepare input data (fixture)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Validate the return value</a:t>
            </a:r>
          </a:p>
          <a:p>
            <a:pPr lvl="1"/>
            <a:r>
              <a:rPr lang="en-GB" dirty="0"/>
              <a:t>For complex object, start testing attributes</a:t>
            </a:r>
          </a:p>
          <a:p>
            <a:pPr lvl="1"/>
            <a:r>
              <a:rPr lang="en-GB" dirty="0"/>
              <a:t>Add detailed tests progressively</a:t>
            </a:r>
          </a:p>
          <a:p>
            <a:pPr lvl="1"/>
            <a:r>
              <a:rPr lang="en-GB" dirty="0"/>
              <a:t>Be cautious with numerical results (machine dependence)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 tests when discovering and solving a bug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Develop tests for new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Enhance Testability. Refactor interfaces</a:t>
            </a:r>
          </a:p>
          <a:p>
            <a:pPr lvl="1"/>
            <a:r>
              <a:rPr lang="en-GB" dirty="0"/>
              <a:t>Ensure inputs are easy</a:t>
            </a:r>
          </a:p>
          <a:p>
            <a:pPr lvl="1"/>
            <a:r>
              <a:rPr lang="en-GB" dirty="0"/>
              <a:t>Ensure outputs are easy to interpret and predict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018A77-6575-4912-81B1-7FE8869C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065C26-25E1-4316-955B-1EC045B4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386116-2CEA-4840-B164-6035731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956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29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</a:t>
            </a:r>
            <a:r>
              <a:rPr lang="sv-SE" dirty="0">
                <a:solidFill>
                  <a:schemeClr val="bg1">
                    <a:lumMod val="65000"/>
                  </a:schemeClr>
                </a:solidFill>
              </a:rPr>
              <a:t>Florian Prill,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967731" y="3937285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6.3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4612509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(20’) [MJ]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249EFE-0997-43A5-A74E-5ED4D0B701D6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9CD6426-5425-4664-B488-1B776ECA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7E2D94-23AC-4A6F-A4FC-D62B1D66C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  <a:p>
            <a:pPr lvl="1"/>
            <a:r>
              <a:rPr lang="en-GB" dirty="0"/>
              <a:t>Frequent merging of several small changes into a main branch.</a:t>
            </a:r>
          </a:p>
          <a:p>
            <a:pPr lvl="1"/>
            <a:r>
              <a:rPr lang="en-GB" dirty="0"/>
              <a:t>Integrated codebase is in a workable state.</a:t>
            </a:r>
          </a:p>
          <a:p>
            <a:r>
              <a:rPr lang="en-GB" dirty="0"/>
              <a:t>Continuous Delivery</a:t>
            </a:r>
          </a:p>
          <a:p>
            <a:pPr lvl="1"/>
            <a:r>
              <a:rPr lang="en-GB" dirty="0"/>
              <a:t>Produce software in short cycles.</a:t>
            </a:r>
          </a:p>
          <a:p>
            <a:pPr lvl="1"/>
            <a:r>
              <a:rPr lang="en-GB" dirty="0"/>
              <a:t>Ensure that software can be reliably released at any time.</a:t>
            </a:r>
          </a:p>
          <a:p>
            <a:r>
              <a:rPr lang="en-GB" dirty="0"/>
              <a:t>Continuous Deployment</a:t>
            </a:r>
          </a:p>
          <a:p>
            <a:pPr lvl="1"/>
            <a:r>
              <a:rPr lang="en-GB" dirty="0"/>
              <a:t>Actual automated deployment of the deliverables</a:t>
            </a:r>
          </a:p>
          <a:p>
            <a:r>
              <a:rPr lang="en-GB" dirty="0"/>
              <a:t>Continuous Development</a:t>
            </a:r>
          </a:p>
          <a:p>
            <a:pPr lvl="1"/>
            <a:r>
              <a:rPr lang="en-GB" dirty="0"/>
              <a:t>Collective term for the above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72B243-73D7-4D05-BDB6-F9E68224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44E7AA-3C1D-4DF2-A7DD-EACEEAC5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54EC1-B0B1-4562-B662-3F526A8D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A754A6B-2645-40D1-B5C5-86522562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GB" dirty="0"/>
              <a:t>Definition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6072B5-BB65-494F-BD75-1D4E5DDC01AC}"/>
              </a:ext>
            </a:extLst>
          </p:cNvPr>
          <p:cNvGrpSpPr/>
          <p:nvPr/>
        </p:nvGrpSpPr>
        <p:grpSpPr>
          <a:xfrm>
            <a:off x="5678311" y="4555772"/>
            <a:ext cx="5311421" cy="1800578"/>
            <a:chOff x="6231468" y="4376385"/>
            <a:chExt cx="5311421" cy="1800578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884BBBC-5C31-4BBB-9A74-116AFA4FEC29}"/>
                </a:ext>
              </a:extLst>
            </p:cNvPr>
            <p:cNvSpPr/>
            <p:nvPr/>
          </p:nvSpPr>
          <p:spPr>
            <a:xfrm>
              <a:off x="6231468" y="5015971"/>
              <a:ext cx="2037644" cy="89182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Development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C2873C3-C0CF-47AF-99D8-D1DB4ADE5E75}"/>
                </a:ext>
              </a:extLst>
            </p:cNvPr>
            <p:cNvSpPr/>
            <p:nvPr/>
          </p:nvSpPr>
          <p:spPr>
            <a:xfrm>
              <a:off x="9505245" y="5015970"/>
              <a:ext cx="2037644" cy="891823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Operation</a:t>
              </a:r>
            </a:p>
            <a:p>
              <a:pPr algn="ctr"/>
              <a:r>
                <a:rPr lang="en-GB" dirty="0"/>
                <a:t>Activities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EBF6D64-BC0F-4C25-BAE2-B50032917EB3}"/>
                </a:ext>
              </a:extLst>
            </p:cNvPr>
            <p:cNvSpPr/>
            <p:nvPr/>
          </p:nvSpPr>
          <p:spPr>
            <a:xfrm>
              <a:off x="8822267" y="4850339"/>
              <a:ext cx="254002" cy="1326623"/>
            </a:xfrm>
            <a:prstGeom prst="rect">
              <a:avLst/>
            </a:prstGeom>
            <a:pattFill prst="wave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feil: gebogen 14">
              <a:extLst>
                <a:ext uri="{FF2B5EF4-FFF2-40B4-BE49-F238E27FC236}">
                  <a16:creationId xmlns:a16="http://schemas.microsoft.com/office/drawing/2014/main" id="{1440C696-16E6-42D3-930F-518F9303ECE0}"/>
                </a:ext>
              </a:extLst>
            </p:cNvPr>
            <p:cNvSpPr/>
            <p:nvPr/>
          </p:nvSpPr>
          <p:spPr>
            <a:xfrm>
              <a:off x="7639757" y="4376385"/>
              <a:ext cx="2619022" cy="1800578"/>
            </a:xfrm>
            <a:prstGeom prst="circularArrow">
              <a:avLst>
                <a:gd name="adj1" fmla="val 11196"/>
                <a:gd name="adj2" fmla="val 749808"/>
                <a:gd name="adj3" fmla="val 20122082"/>
                <a:gd name="adj4" fmla="val 11578128"/>
                <a:gd name="adj5" fmla="val 1250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E3A90AA-B1F6-437C-8507-CF9B66C53CFA}"/>
                </a:ext>
              </a:extLst>
            </p:cNvPr>
            <p:cNvSpPr txBox="1"/>
            <p:nvPr/>
          </p:nvSpPr>
          <p:spPr>
            <a:xfrm>
              <a:off x="8588432" y="4402427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CI/CD</a:t>
              </a:r>
            </a:p>
          </p:txBody>
        </p:sp>
      </p:grpSp>
      <p:graphicFrame>
        <p:nvGraphicFramePr>
          <p:cNvPr id="17" name="Inhaltsplatzhalter 6">
            <a:extLst>
              <a:ext uri="{FF2B5EF4-FFF2-40B4-BE49-F238E27FC236}">
                <a16:creationId xmlns:a16="http://schemas.microsoft.com/office/drawing/2014/main" id="{C4C793AA-64B7-4D13-BE0A-2F4B84E425D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952088" y="1278024"/>
          <a:ext cx="3739444" cy="569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46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CI/CD pipeline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30</a:t>
            </a:fld>
            <a:endParaRPr lang="fr-B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14D23D-C730-46E2-AD9A-4D538890F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6" y="2159091"/>
            <a:ext cx="10369378" cy="1710559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F9C6D5-4294-4C0A-8704-3E10C942F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9"/>
          <a:stretch/>
        </p:blipFill>
        <p:spPr>
          <a:xfrm>
            <a:off x="5987117" y="3415974"/>
            <a:ext cx="5742255" cy="2387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8A6DCBE-8E43-48FB-ABD0-332A1D97677D}"/>
              </a:ext>
            </a:extLst>
          </p:cNvPr>
          <p:cNvGrpSpPr/>
          <p:nvPr/>
        </p:nvGrpSpPr>
        <p:grpSpPr>
          <a:xfrm>
            <a:off x="9391650" y="5119049"/>
            <a:ext cx="2222500" cy="684670"/>
            <a:chOff x="3651250" y="3167037"/>
            <a:chExt cx="2899555" cy="89324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C0F500B-9941-4D10-8D0C-62894B95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250" y="3167037"/>
              <a:ext cx="2178648" cy="89324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A474989-832E-4165-AE6F-73427297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95" y="3274195"/>
              <a:ext cx="609610" cy="609610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8B8BDFBF-5E96-4DA1-BFD2-835BEA8D0E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23218" r="12899" b="21390"/>
          <a:stretch/>
        </p:blipFill>
        <p:spPr>
          <a:xfrm>
            <a:off x="8984776" y="1595494"/>
            <a:ext cx="1959276" cy="563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0902" y="1723135"/>
            <a:ext cx="10480675" cy="443441"/>
          </a:xfrm>
        </p:spPr>
        <p:txBody>
          <a:bodyPr/>
          <a:lstStyle/>
          <a:p>
            <a:r>
              <a:rPr lang="en-US" dirty="0"/>
              <a:t>Tools for Continuous Integration and Continuous Deployment</a:t>
            </a:r>
            <a:endParaRPr lang="fr-B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A9C48E7-38F5-4F67-B537-A07D5FB53AB8}"/>
              </a:ext>
            </a:extLst>
          </p:cNvPr>
          <p:cNvSpPr/>
          <p:nvPr/>
        </p:nvSpPr>
        <p:spPr>
          <a:xfrm>
            <a:off x="3776159" y="2227944"/>
            <a:ext cx="1964241" cy="2921789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5ADF045-B0BE-4779-A447-372145EDB9BB}"/>
              </a:ext>
            </a:extLst>
          </p:cNvPr>
          <p:cNvSpPr txBox="1"/>
          <p:nvPr/>
        </p:nvSpPr>
        <p:spPr>
          <a:xfrm>
            <a:off x="3867150" y="4161276"/>
            <a:ext cx="180975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Stage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</a:b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group of jobs,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</a:b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defines the order of execution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5E79727-87F5-43B8-9FCC-00AA07CF4C08}"/>
              </a:ext>
            </a:extLst>
          </p:cNvPr>
          <p:cNvSpPr/>
          <p:nvPr/>
        </p:nvSpPr>
        <p:spPr>
          <a:xfrm>
            <a:off x="1953710" y="2935705"/>
            <a:ext cx="1704926" cy="2214028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535F98-357B-43EA-A960-7E98896855B6}"/>
              </a:ext>
            </a:extLst>
          </p:cNvPr>
          <p:cNvSpPr txBox="1"/>
          <p:nvPr/>
        </p:nvSpPr>
        <p:spPr>
          <a:xfrm>
            <a:off x="2044700" y="4161276"/>
            <a:ext cx="161393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JOB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</a:b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specific task to be executed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88344957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 FOR CI/CD JOBS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31</a:t>
            </a:fld>
            <a:endParaRPr lang="fr-B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14D23D-C730-46E2-AD9A-4D538890F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98385"/>
            <a:ext cx="8099254" cy="1336074"/>
          </a:xfrm>
          <a:prstGeom prst="round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B8BDFBF-5E96-4DA1-BFD2-835BEA8D0E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23218" r="12899" b="21390"/>
          <a:stretch/>
        </p:blipFill>
        <p:spPr>
          <a:xfrm>
            <a:off x="9925050" y="2149988"/>
            <a:ext cx="1698452" cy="488569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7B7576A-5811-419D-ACA6-89C75B737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36" y="2999461"/>
            <a:ext cx="4856564" cy="42005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Automated building:</a:t>
            </a:r>
            <a:br>
              <a:rPr lang="en-US" sz="1600" dirty="0"/>
            </a:br>
            <a:r>
              <a:rPr lang="en-US" sz="1600" b="0" dirty="0"/>
              <a:t>Compiling source code into executable programs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Automated testing:</a:t>
            </a:r>
            <a:br>
              <a:rPr lang="en-US" sz="1600" dirty="0"/>
            </a:br>
            <a:r>
              <a:rPr lang="en-US" sz="1600" b="0" dirty="0"/>
              <a:t>Running various types of tests to catch bugs (</a:t>
            </a:r>
            <a:r>
              <a:rPr lang="en-US" sz="1600" b="0" dirty="0" err="1"/>
              <a:t>ctest</a:t>
            </a:r>
            <a:r>
              <a:rPr lang="en-US" sz="1600" b="0" dirty="0"/>
              <a:t>, </a:t>
            </a:r>
            <a:r>
              <a:rPr lang="en-US" sz="1600" b="0" dirty="0" err="1"/>
              <a:t>pytest</a:t>
            </a:r>
            <a:r>
              <a:rPr lang="en-US" sz="1600" b="0" dirty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Artifact generation:</a:t>
            </a:r>
            <a:br>
              <a:rPr lang="en-US" sz="1600" dirty="0"/>
            </a:br>
            <a:r>
              <a:rPr lang="en-US" sz="1600" b="0" dirty="0"/>
              <a:t>Creating deployable artifacts such as container images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FAA35A4-AF6D-4544-8709-3636DD09FE25}"/>
              </a:ext>
            </a:extLst>
          </p:cNvPr>
          <p:cNvSpPr txBox="1">
            <a:spLocks/>
          </p:cNvSpPr>
          <p:nvPr/>
        </p:nvSpPr>
        <p:spPr>
          <a:xfrm>
            <a:off x="5731824" y="2999462"/>
            <a:ext cx="5541227" cy="420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45719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Maintaining consistency:</a:t>
            </a:r>
            <a:br>
              <a:rPr lang="en-US" sz="1600" dirty="0"/>
            </a:br>
            <a:r>
              <a:rPr lang="en-US" sz="1600" b="0" dirty="0"/>
              <a:t>Linters help enforce coding standards and conventions across a project</a:t>
            </a:r>
            <a:endParaRPr lang="en-US" sz="16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Security scanning:</a:t>
            </a:r>
            <a:br>
              <a:rPr lang="en-US" sz="1600" dirty="0"/>
            </a:br>
            <a:r>
              <a:rPr lang="en-US" sz="1600" b="0" dirty="0"/>
              <a:t>Performing automated security checks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Automated documentation generation:</a:t>
            </a:r>
            <a:br>
              <a:rPr lang="en-US" sz="1600" dirty="0"/>
            </a:br>
            <a:r>
              <a:rPr lang="en-US" sz="1600" b="0" dirty="0"/>
              <a:t>CI/CD pipelines can automatically generate documentation from source code comments or dedicated documentation files (e.g. LaTeX)</a:t>
            </a:r>
          </a:p>
        </p:txBody>
      </p:sp>
    </p:spTree>
    <p:extLst>
      <p:ext uri="{BB962C8B-B14F-4D97-AF65-F5344CB8AC3E}">
        <p14:creationId xmlns:p14="http://schemas.microsoft.com/office/powerpoint/2010/main" val="297466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32</a:t>
            </a:fld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9835" y="1469410"/>
            <a:ext cx="5478741" cy="4430808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CI/CD runner </a:t>
            </a:r>
            <a:br>
              <a:rPr lang="en-US" sz="1600" dirty="0"/>
            </a:br>
            <a:r>
              <a:rPr lang="en-US" sz="1600" b="0" dirty="0"/>
              <a:t>lightweight "agent", picks up CI jobs through the coordinator API of GitLab/</a:t>
            </a:r>
            <a:r>
              <a:rPr lang="en-US" sz="1600" b="0" dirty="0" err="1"/>
              <a:t>Github</a:t>
            </a:r>
            <a:r>
              <a:rPr lang="en-US" sz="1600" b="0" dirty="0"/>
              <a:t> CI/CD, runs the job, and sends the results back to the GitLab/</a:t>
            </a:r>
            <a:r>
              <a:rPr lang="en-US" sz="1600" b="0" dirty="0" err="1"/>
              <a:t>Github</a:t>
            </a:r>
            <a:r>
              <a:rPr lang="en-US" sz="1600" b="0" dirty="0"/>
              <a:t> instance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CI/CD rules</a:t>
            </a:r>
            <a:br>
              <a:rPr lang="en-US" sz="1600" dirty="0"/>
            </a:br>
            <a:r>
              <a:rPr lang="en-US" sz="1600" b="0" dirty="0"/>
              <a:t>allow for fine-grained control over job execution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8FB9610-A481-4DE4-82BB-964C11205973}"/>
              </a:ext>
            </a:extLst>
          </p:cNvPr>
          <p:cNvSpPr txBox="1">
            <a:spLocks/>
          </p:cNvSpPr>
          <p:nvPr/>
        </p:nvSpPr>
        <p:spPr>
          <a:xfrm>
            <a:off x="629835" y="3419149"/>
            <a:ext cx="10701800" cy="2879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45719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Data retrieval</a:t>
            </a:r>
            <a:br>
              <a:rPr lang="en-US" sz="1600" dirty="0"/>
            </a:br>
            <a:r>
              <a:rPr lang="en-US" sz="1600" b="0" dirty="0"/>
              <a:t>Runners clone the project repository, settings can be shared through</a:t>
            </a:r>
            <a:br>
              <a:rPr lang="en-US" sz="1600" b="0" dirty="0"/>
            </a:br>
            <a:r>
              <a:rPr lang="en-US" sz="1600" b="0" dirty="0"/>
              <a:t>CI/CD variables or environment variables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Artifact passing</a:t>
            </a:r>
            <a:br>
              <a:rPr lang="en-US" sz="1600" dirty="0"/>
            </a:br>
            <a:r>
              <a:rPr lang="en-US" sz="1600" b="0" dirty="0"/>
              <a:t>Jobs can produce build outputs, test results, or any other generated files</a:t>
            </a:r>
            <a:br>
              <a:rPr lang="en-US" sz="1600" b="0" dirty="0"/>
            </a:br>
            <a:r>
              <a:rPr lang="en-US" sz="1600" b="0" dirty="0"/>
              <a:t>that are then consumed by subsequent jobs in the pipeline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Containers</a:t>
            </a:r>
            <a:br>
              <a:rPr lang="en-US" sz="1600" dirty="0"/>
            </a:br>
            <a:r>
              <a:rPr lang="en-US" sz="1600" b="0" dirty="0"/>
              <a:t>Many runners use Docker containers as their execution environment. </a:t>
            </a:r>
            <a:br>
              <a:rPr lang="en-US" sz="1600" b="0" dirty="0"/>
            </a:br>
            <a:r>
              <a:rPr lang="en-US" sz="1600" b="0" dirty="0"/>
              <a:t>Each job runs in its own isolated Docker container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1EB756-73E1-4522-8812-7338FD2243B2}"/>
              </a:ext>
            </a:extLst>
          </p:cNvPr>
          <p:cNvGrpSpPr/>
          <p:nvPr/>
        </p:nvGrpSpPr>
        <p:grpSpPr>
          <a:xfrm>
            <a:off x="6236412" y="1406850"/>
            <a:ext cx="5423882" cy="2631381"/>
            <a:chOff x="3133821" y="3011627"/>
            <a:chExt cx="5423882" cy="263138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3A79FB6-B740-4709-8457-A26BBA16EC82}"/>
                </a:ext>
              </a:extLst>
            </p:cNvPr>
            <p:cNvGrpSpPr/>
            <p:nvPr/>
          </p:nvGrpSpPr>
          <p:grpSpPr>
            <a:xfrm>
              <a:off x="3634297" y="3011627"/>
              <a:ext cx="4923406" cy="1500187"/>
              <a:chOff x="7268594" y="1651400"/>
              <a:chExt cx="4923406" cy="1500187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017A102C-A6D0-47A0-92D4-F6356B3F8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43337"/>
              <a:stretch/>
            </p:blipFill>
            <p:spPr>
              <a:xfrm>
                <a:off x="7268594" y="1651400"/>
                <a:ext cx="4594747" cy="1492531"/>
              </a:xfrm>
              <a:prstGeom prst="roundRect">
                <a:avLst>
                  <a:gd name="adj" fmla="val 9657"/>
                </a:avLst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72FD7633-2C4C-464D-9682-4FCDF96B13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8" t="23218" r="12899" b="21390"/>
              <a:stretch/>
            </p:blipFill>
            <p:spPr>
              <a:xfrm rot="16200000">
                <a:off x="11610150" y="2569738"/>
                <a:ext cx="903735" cy="259964"/>
              </a:xfrm>
              <a:prstGeom prst="rect">
                <a:avLst/>
              </a:prstGeom>
            </p:spPr>
          </p:pic>
        </p:grp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F896F41-895E-4B62-A033-3CFA3053B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59" y="4843086"/>
              <a:ext cx="961111" cy="73447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CFE1580-F54C-4BF0-A294-ADE69188E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40" t="-8711" r="-4584" b="-13784"/>
            <a:stretch/>
          </p:blipFill>
          <p:spPr>
            <a:xfrm>
              <a:off x="3196350" y="4440072"/>
              <a:ext cx="875893" cy="4105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</p:pic>
        <p:sp>
          <p:nvSpPr>
            <p:cNvPr id="15" name="Pfeil: nach oben gebogen 14">
              <a:extLst>
                <a:ext uri="{FF2B5EF4-FFF2-40B4-BE49-F238E27FC236}">
                  <a16:creationId xmlns:a16="http://schemas.microsoft.com/office/drawing/2014/main" id="{2A24A810-7815-4ABE-951F-523765A09075}"/>
                </a:ext>
              </a:extLst>
            </p:cNvPr>
            <p:cNvSpPr/>
            <p:nvPr/>
          </p:nvSpPr>
          <p:spPr>
            <a:xfrm>
              <a:off x="4257440" y="4189863"/>
              <a:ext cx="961111" cy="500418"/>
            </a:xfrm>
            <a:prstGeom prst="bentUp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6" name="Pfeil: nach unten 15">
              <a:extLst>
                <a:ext uri="{FF2B5EF4-FFF2-40B4-BE49-F238E27FC236}">
                  <a16:creationId xmlns:a16="http://schemas.microsoft.com/office/drawing/2014/main" id="{A21F1177-8A55-48BF-A3B1-AE6D92B42B25}"/>
                </a:ext>
              </a:extLst>
            </p:cNvPr>
            <p:cNvSpPr/>
            <p:nvPr/>
          </p:nvSpPr>
          <p:spPr>
            <a:xfrm>
              <a:off x="5403748" y="4189863"/>
              <a:ext cx="274278" cy="495135"/>
            </a:xfrm>
            <a:prstGeom prst="down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7" name="Pfeil: nach oben gebogen 16">
              <a:extLst>
                <a:ext uri="{FF2B5EF4-FFF2-40B4-BE49-F238E27FC236}">
                  <a16:creationId xmlns:a16="http://schemas.microsoft.com/office/drawing/2014/main" id="{CEA9BEB5-5893-443C-B452-350988B68189}"/>
                </a:ext>
              </a:extLst>
            </p:cNvPr>
            <p:cNvSpPr/>
            <p:nvPr/>
          </p:nvSpPr>
          <p:spPr>
            <a:xfrm>
              <a:off x="5981888" y="4384572"/>
              <a:ext cx="906240" cy="871183"/>
            </a:xfrm>
            <a:prstGeom prst="bentUpArrow">
              <a:avLst>
                <a:gd name="adj1" fmla="val 15601"/>
                <a:gd name="adj2" fmla="val 17689"/>
                <a:gd name="adj3" fmla="val 25000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F88EE04-9E2D-468B-897E-A13EB93787E5}"/>
                </a:ext>
              </a:extLst>
            </p:cNvPr>
            <p:cNvSpPr txBox="1"/>
            <p:nvPr/>
          </p:nvSpPr>
          <p:spPr>
            <a:xfrm>
              <a:off x="3133821" y="4994054"/>
              <a:ext cx="161393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all" spc="2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n-ea"/>
                  <a:cs typeface="+mn-cs"/>
                  <a:sym typeface="Calibri"/>
                </a:rPr>
                <a:t>Data retrieval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FC2E3C0-37A5-4142-9676-C80F9ABF00BE}"/>
                </a:ext>
              </a:extLst>
            </p:cNvPr>
            <p:cNvSpPr txBox="1"/>
            <p:nvPr/>
          </p:nvSpPr>
          <p:spPr>
            <a:xfrm>
              <a:off x="5931670" y="5396789"/>
              <a:ext cx="161393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all" spc="2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n-ea"/>
                  <a:cs typeface="+mn-cs"/>
                  <a:sym typeface="Calibri"/>
                </a:rPr>
                <a:t>Artifact passing</a:t>
              </a:r>
              <a:endPara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78338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Self-hosted runners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33</a:t>
            </a:fld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9835" y="1499524"/>
            <a:ext cx="9087371" cy="420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/>
              <a:t>Self-hosted runners offer more control of hardware, operating system, and software tools.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/>
              <a:t>Examples: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custom software and dependencies: compiling source code with different compilers or</a:t>
            </a:r>
            <a:br>
              <a:rPr lang="en-US" sz="1600" b="0" dirty="0"/>
            </a:br>
            <a:r>
              <a:rPr lang="en-US" sz="1600" b="0" dirty="0"/>
              <a:t>running tests with different versions of Python or </a:t>
            </a:r>
            <a:r>
              <a:rPr lang="en-US" sz="1600" b="0" dirty="0" err="1"/>
              <a:t>PyTorch</a:t>
            </a: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specialized hardware: e.g. test execution on a runner with GPU capability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Cons: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  <a:r>
              <a:rPr lang="en-US" sz="1600" b="0" dirty="0"/>
              <a:t>: can potentially run dangerous code on your self-hosted runner machine</a:t>
            </a:r>
            <a:br>
              <a:rPr lang="en-US" sz="1600" b="0" dirty="0"/>
            </a:br>
            <a:r>
              <a:rPr lang="en-US" sz="1600" b="0" dirty="0"/>
              <a:t>by creating a pull request that executes the code in a workflow.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0" dirty="0"/>
              <a:t>A usually idle CI/CD runner is </a:t>
            </a:r>
            <a:r>
              <a:rPr lang="en-US" sz="1600" dirty="0"/>
              <a:t>expensive</a:t>
            </a:r>
            <a:r>
              <a:rPr lang="en-US" sz="1600" b="0" dirty="0"/>
              <a:t>!</a:t>
            </a:r>
          </a:p>
          <a:p>
            <a:pPr marL="285750" indent="-285750">
              <a:lnSpc>
                <a:spcPct val="100000"/>
              </a:lnSpc>
              <a:spcBef>
                <a:spcPts val="54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Setting up your own runner is even more relevant for Gitlab because</a:t>
            </a:r>
            <a:br>
              <a:rPr lang="en-US" sz="1600" b="0" dirty="0"/>
            </a:br>
            <a:r>
              <a:rPr lang="en-US" sz="1600" b="0" dirty="0"/>
              <a:t>Gitlab is often set up on a local server while </a:t>
            </a:r>
            <a:r>
              <a:rPr lang="en-US" sz="1600" b="0" dirty="0" err="1"/>
              <a:t>Github</a:t>
            </a:r>
            <a:r>
              <a:rPr lang="en-US" sz="1600" b="0" dirty="0"/>
              <a:t> offers GitHub-hosted runners.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DD558D6-77FF-47EB-9C79-FA5CE24EB872}"/>
              </a:ext>
            </a:extLst>
          </p:cNvPr>
          <p:cNvGrpSpPr/>
          <p:nvPr/>
        </p:nvGrpSpPr>
        <p:grpSpPr>
          <a:xfrm>
            <a:off x="8760081" y="2435826"/>
            <a:ext cx="1603120" cy="1053452"/>
            <a:chOff x="9121824" y="3313831"/>
            <a:chExt cx="2142443" cy="147850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FFBD74B-4A25-4CFB-BD15-D441CB9A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532" y="3313831"/>
              <a:ext cx="1478507" cy="1478507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F5CDE12-24BE-4BA7-A3E6-BA565CE0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824" y="3786954"/>
              <a:ext cx="2142443" cy="532263"/>
            </a:xfrm>
            <a:prstGeom prst="rect">
              <a:avLst/>
            </a:prstGeom>
            <a:solidFill>
              <a:srgbClr val="FFFFFF">
                <a:alpha val="62000"/>
              </a:srgbClr>
            </a:solidFill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A853659-E3A6-4E2B-A0C1-A23D67AA0A9E}"/>
              </a:ext>
            </a:extLst>
          </p:cNvPr>
          <p:cNvGrpSpPr/>
          <p:nvPr/>
        </p:nvGrpSpPr>
        <p:grpSpPr>
          <a:xfrm>
            <a:off x="629835" y="4889530"/>
            <a:ext cx="2782105" cy="519361"/>
            <a:chOff x="629835" y="4593024"/>
            <a:chExt cx="3016224" cy="584773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642B2BC-FF8F-411D-8F9B-00717036CFE5}"/>
                </a:ext>
              </a:extLst>
            </p:cNvPr>
            <p:cNvGrpSpPr/>
            <p:nvPr/>
          </p:nvGrpSpPr>
          <p:grpSpPr>
            <a:xfrm>
              <a:off x="2322906" y="4698361"/>
              <a:ext cx="1323153" cy="407614"/>
              <a:chOff x="3651250" y="3167037"/>
              <a:chExt cx="2899555" cy="893246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68E53B93-B391-4B13-91F3-85AED7589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1250" y="3167037"/>
                <a:ext cx="2178648" cy="89324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4AE7A94C-1268-41CA-B617-79C119294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195" y="3274195"/>
                <a:ext cx="609610" cy="609610"/>
              </a:xfrm>
              <a:prstGeom prst="rect">
                <a:avLst/>
              </a:prstGeom>
            </p:spPr>
          </p:pic>
        </p:grp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BE2A5DA-AC2A-41BA-9809-6B606FB84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8" t="23218" r="12899" b="21390"/>
            <a:stretch/>
          </p:blipFill>
          <p:spPr>
            <a:xfrm>
              <a:off x="629835" y="4680166"/>
              <a:ext cx="1427013" cy="41048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052FC2B-2E2A-48B5-AC33-6B966FA391D2}"/>
                </a:ext>
              </a:extLst>
            </p:cNvPr>
            <p:cNvSpPr txBox="1"/>
            <p:nvPr/>
          </p:nvSpPr>
          <p:spPr>
            <a:xfrm>
              <a:off x="1877079" y="4593024"/>
              <a:ext cx="655093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3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n-ea"/>
                  <a:cs typeface="+mn-cs"/>
                  <a:sym typeface="Calibri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090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B6263FD-81FA-4FC4-B3BE-54CA62F8F7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35"/>
          <a:stretch/>
        </p:blipFill>
        <p:spPr>
          <a:xfrm>
            <a:off x="612798" y="1475642"/>
            <a:ext cx="8585794" cy="4363332"/>
          </a:xfrm>
          <a:prstGeom prst="roundRect">
            <a:avLst>
              <a:gd name="adj" fmla="val 1758"/>
            </a:avLst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(screenshot)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34</a:t>
            </a:fld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03307" y="3125891"/>
            <a:ext cx="2175895" cy="2713083"/>
          </a:xfrm>
        </p:spPr>
        <p:txBody>
          <a:bodyPr rIns="0">
            <a:normAutofit/>
          </a:bodyPr>
          <a:lstStyle/>
          <a:p>
            <a:pPr algn="r"/>
            <a:r>
              <a:rPr lang="en-US" sz="1600" b="0" dirty="0"/>
              <a:t>CI/CD test of </a:t>
            </a:r>
            <a:r>
              <a:rPr lang="en-US" sz="1600" b="0" dirty="0" err="1"/>
              <a:t>AnemoI</a:t>
            </a:r>
            <a:r>
              <a:rPr lang="en-US" sz="1600" b="0" dirty="0"/>
              <a:t> executed on a</a:t>
            </a:r>
            <a:br>
              <a:rPr lang="en-US" sz="1600" b="0" dirty="0"/>
            </a:br>
            <a:r>
              <a:rPr lang="en-US" sz="1600" b="0" dirty="0"/>
              <a:t>GPU-capable runner</a:t>
            </a:r>
          </a:p>
          <a:p>
            <a:pPr algn="r"/>
            <a:r>
              <a:rPr lang="en-US" sz="1600" b="0" dirty="0"/>
              <a:t>(Gitlab, execution environment: EWC)</a:t>
            </a:r>
            <a:endParaRPr lang="fr-FR" sz="1600" b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811163-D66D-4FE6-8168-32EFFEF3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910" t="-5558" r="-4067" b="-3360"/>
          <a:stretch/>
        </p:blipFill>
        <p:spPr>
          <a:xfrm>
            <a:off x="10283202" y="1475642"/>
            <a:ext cx="1296000" cy="1404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8877376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EWC / European Weather Cloud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35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36" y="1585960"/>
            <a:ext cx="7754440" cy="420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Installation of a GPU-capable CI/CD runner in the EWC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cloud-based collaboration platform for meteorological application development and operations in Europe.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jointly operated by the European Centre for Medium-Range Weather Forecasts (ECMWF) and EUMETSAT on behalf of their member states.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Reminder (again): Just an example! Occupying one of EWC's scarce VM slots should be the exception! Our CI/CD runner scenario does not make use of special EWC assets like data proximity – a waste of resources!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This example focuses on Gitlab, an explanation for </a:t>
            </a:r>
            <a:r>
              <a:rPr lang="en-US" b="0" dirty="0" err="1"/>
              <a:t>Github</a:t>
            </a:r>
            <a:r>
              <a:rPr lang="en-US" b="0" dirty="0"/>
              <a:t> actions will follow at the end.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B18E4C-4BB8-4F4F-AE32-E1ECFF3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41" y="1585960"/>
            <a:ext cx="2681463" cy="27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8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980FDEE-B4C9-44D6-8FB3-DFFAE3BD6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14" y="1121556"/>
            <a:ext cx="1593149" cy="164604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EWC Application Blueprint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36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1535919"/>
            <a:ext cx="11012274" cy="420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dirty="0"/>
              <a:t>The first steps define the presets for the virtual machine used for the EWC runner. </a:t>
            </a:r>
            <a:br>
              <a:rPr lang="en-US" sz="1600" b="0" dirty="0"/>
            </a:br>
            <a:r>
              <a:rPr lang="en-US" sz="1600" b="0" dirty="0"/>
              <a:t>They are performed in the EWC portal with the </a:t>
            </a:r>
            <a:r>
              <a:rPr lang="en-US" sz="1600" dirty="0"/>
              <a:t>Morpheus</a:t>
            </a:r>
            <a:r>
              <a:rPr lang="en-US" sz="1600" b="0" dirty="0"/>
              <a:t> cloud management software.</a:t>
            </a:r>
          </a:p>
          <a:p>
            <a:pPr marL="285750" indent="-28575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EWC-Dashboard</a:t>
            </a:r>
            <a:br>
              <a:rPr lang="en-US" sz="1600" b="0" dirty="0"/>
            </a:br>
            <a:r>
              <a:rPr lang="en-US" sz="1600" b="0" dirty="0"/>
              <a:t>log into the Morpheus cloud management</a:t>
            </a:r>
            <a:br>
              <a:rPr lang="en-US" sz="1600" b="0" dirty="0"/>
            </a:br>
            <a:r>
              <a:rPr lang="en-US" sz="1600" b="0" dirty="0"/>
              <a:t>platform: </a:t>
            </a:r>
            <a:r>
              <a:rPr lang="en-US" sz="1600" b="0" dirty="0">
                <a:hlinkClick r:id="rId3"/>
              </a:rPr>
              <a:t>https://morpheus.ecmwf.int//login</a:t>
            </a: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Create user, add SSH key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Create user group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Create </a:t>
            </a:r>
            <a:r>
              <a:rPr lang="en-US" sz="1600" dirty="0"/>
              <a:t>App Blueprint</a:t>
            </a:r>
            <a:r>
              <a:rPr lang="en-US" sz="1600" b="0" dirty="0"/>
              <a:t> </a:t>
            </a:r>
            <a:r>
              <a:rPr lang="en-US" sz="1600" b="0" dirty="0" err="1"/>
              <a:t>gitlab</a:t>
            </a:r>
            <a:r>
              <a:rPr lang="en-US" sz="1600" b="0" dirty="0"/>
              <a:t>-runner-</a:t>
            </a:r>
            <a:r>
              <a:rPr lang="en-US" sz="1600" b="0" dirty="0" err="1"/>
              <a:t>gpu</a:t>
            </a:r>
            <a:br>
              <a:rPr lang="en-US" sz="1600" b="0" dirty="0"/>
            </a:br>
            <a:r>
              <a:rPr lang="en-US" sz="1600" b="0" dirty="0"/>
              <a:t>(navigate: Library/Blueprints/App Blueprints)</a:t>
            </a:r>
          </a:p>
          <a:p>
            <a:pPr>
              <a:lnSpc>
                <a:spcPct val="100000"/>
              </a:lnSpc>
            </a:pPr>
            <a:endParaRPr lang="en-US" sz="1600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E0EDFB-45D8-41EB-B418-63FCF927B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71" y="2218032"/>
            <a:ext cx="5248906" cy="376576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3100FB-8BAD-47D4-887A-DF3ED49CF869}"/>
              </a:ext>
            </a:extLst>
          </p:cNvPr>
          <p:cNvSpPr/>
          <p:nvPr/>
        </p:nvSpPr>
        <p:spPr>
          <a:xfrm>
            <a:off x="759359" y="4006754"/>
            <a:ext cx="10004176" cy="615287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C79CE8C-4433-422C-8680-349D0229C493}"/>
              </a:ext>
            </a:extLst>
          </p:cNvPr>
          <p:cNvSpPr txBox="1">
            <a:spLocks/>
          </p:cNvSpPr>
          <p:nvPr/>
        </p:nvSpPr>
        <p:spPr>
          <a:xfrm>
            <a:off x="574675" y="4927030"/>
            <a:ext cx="4473689" cy="10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0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0" dirty="0">
                <a:solidFill>
                  <a:schemeClr val="accent1">
                    <a:lumMod val="75000"/>
                  </a:schemeClr>
                </a:solidFill>
              </a:rPr>
              <a:t>Target hardware and VM (example):</a:t>
            </a:r>
          </a:p>
          <a:p>
            <a: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accent1">
                    <a:lumMod val="75000"/>
                  </a:schemeClr>
                </a:solidFill>
              </a:rPr>
              <a:t>Instance `8cpu-64gbmem-30gbdisk-a100`</a:t>
            </a:r>
          </a:p>
          <a:p>
            <a: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accent1">
                    <a:lumMod val="75000"/>
                  </a:schemeClr>
                </a:solidFill>
              </a:rPr>
              <a:t>GRID A100D-1-10C (Virtual GPU software)</a:t>
            </a:r>
          </a:p>
          <a:p>
            <a: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accent1">
                    <a:lumMod val="75000"/>
                  </a:schemeClr>
                </a:solidFill>
              </a:rPr>
              <a:t>NVIDIA Driver Version: 525.105.17, CUDA Version: 12.0</a:t>
            </a:r>
          </a:p>
          <a:p>
            <a: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accent1">
                    <a:lumMod val="75000"/>
                  </a:schemeClr>
                </a:solidFill>
              </a:rPr>
              <a:t>Linux distribution: Rocky Linux 9.3</a:t>
            </a:r>
          </a:p>
        </p:txBody>
      </p:sp>
    </p:spTree>
    <p:extLst>
      <p:ext uri="{BB962C8B-B14F-4D97-AF65-F5344CB8AC3E}">
        <p14:creationId xmlns:p14="http://schemas.microsoft.com/office/powerpoint/2010/main" val="405044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VM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37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1519235"/>
            <a:ext cx="7436561" cy="4200525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Provisioning/App:</a:t>
            </a:r>
            <a:r>
              <a:rPr lang="en-US" sz="1600" b="0" dirty="0"/>
              <a:t> Run the App Blueprint that has been defined above.</a:t>
            </a:r>
            <a:br>
              <a:rPr lang="en-US" sz="1600" b="0" dirty="0"/>
            </a:br>
            <a:r>
              <a:rPr lang="en-US" sz="1600" b="0" dirty="0"/>
              <a:t>This starts the cloud instance ~ virtual machine (VM).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When the instance is running adjust presets:</a:t>
            </a:r>
          </a:p>
          <a:p>
            <a:pPr marL="1009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additional storage for caching (“Actions/Reconfigure”)</a:t>
            </a:r>
          </a:p>
          <a:p>
            <a:pPr marL="1009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log into the instance with </a:t>
            </a:r>
            <a:r>
              <a:rPr lang="en-US" sz="1600" dirty="0" err="1"/>
              <a:t>ssh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install </a:t>
            </a:r>
            <a:r>
              <a:rPr lang="en-US" sz="1600" b="0" dirty="0"/>
              <a:t>docker runtime and move docker cache</a:t>
            </a:r>
          </a:p>
          <a:p>
            <a:pPr marL="285750" indent="-28575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0" dirty="0"/>
              <a:t>Pull the </a:t>
            </a:r>
            <a:r>
              <a:rPr lang="en-US" sz="1600" dirty="0"/>
              <a:t>GitLab Runner Docker image </a:t>
            </a:r>
            <a:r>
              <a:rPr lang="en-US" sz="1600" b="0" dirty="0"/>
              <a:t>and start the GitLab Runner container: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1600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FBB77F-9EE7-4BD8-9941-524E4CF190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62"/>
          <a:stretch/>
        </p:blipFill>
        <p:spPr>
          <a:xfrm>
            <a:off x="8382185" y="1055427"/>
            <a:ext cx="3291201" cy="4894998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50F179A-9C1B-4004-AB68-15BD9FC87921}"/>
              </a:ext>
            </a:extLst>
          </p:cNvPr>
          <p:cNvSpPr/>
          <p:nvPr/>
        </p:nvSpPr>
        <p:spPr>
          <a:xfrm>
            <a:off x="7801969" y="4266062"/>
            <a:ext cx="2776881" cy="533402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CE7A466-D5C0-4AFF-8531-76A829FDAB9B}"/>
              </a:ext>
            </a:extLst>
          </p:cNvPr>
          <p:cNvSpPr txBox="1"/>
          <p:nvPr/>
        </p:nvSpPr>
        <p:spPr>
          <a:xfrm>
            <a:off x="7863195" y="4315950"/>
            <a:ext cx="16139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INSTANCE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Calibri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EBD9023-6438-47AF-AA10-AB4564B0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5" y="4266062"/>
            <a:ext cx="6490316" cy="962918"/>
          </a:xfrm>
          <a:prstGeom prst="roundRect">
            <a:avLst>
              <a:gd name="adj" fmla="val 10153"/>
            </a:avLst>
          </a:prstGeom>
        </p:spPr>
      </p:pic>
    </p:spTree>
    <p:extLst>
      <p:ext uri="{BB962C8B-B14F-4D97-AF65-F5344CB8AC3E}">
        <p14:creationId xmlns:p14="http://schemas.microsoft.com/office/powerpoint/2010/main" val="325107604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of self-hosted runner (Gitlab)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38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35" y="1646030"/>
            <a:ext cx="4843486" cy="420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Assign the new Project Runner to the Gitlab Project (navigate: Settings/CICD/Runners)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Choose a </a:t>
            </a:r>
            <a:r>
              <a:rPr lang="en-US" sz="1600" dirty="0"/>
              <a:t>tag</a:t>
            </a:r>
            <a:r>
              <a:rPr lang="en-US" sz="1600" b="0" dirty="0"/>
              <a:t> to specify jobs that the runner can run (ex.: “</a:t>
            </a:r>
            <a:r>
              <a:rPr lang="en-US" sz="1600" b="0" dirty="0" err="1"/>
              <a:t>ewc</a:t>
            </a:r>
            <a:r>
              <a:rPr lang="en-US" sz="1600" b="0" dirty="0"/>
              <a:t>”)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Register the runner with the provided </a:t>
            </a:r>
            <a:r>
              <a:rPr lang="en-US" sz="1600" dirty="0"/>
              <a:t>token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Note: no need to allow Gitlab/GitHub to make inbound connections to your self-hosted runner</a:t>
            </a: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DA2F2F-903F-45A4-8200-23A152080F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6030"/>
            <a:ext cx="5677181" cy="3353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F9A21D-6B12-42C8-8D56-8C9C378474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23218" r="12899" b="21390"/>
          <a:stretch/>
        </p:blipFill>
        <p:spPr>
          <a:xfrm>
            <a:off x="9994741" y="2086813"/>
            <a:ext cx="1554361" cy="44712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6E4B1FD-98DE-4096-A4BF-0526679855D8}"/>
              </a:ext>
            </a:extLst>
          </p:cNvPr>
          <p:cNvSpPr/>
          <p:nvPr/>
        </p:nvSpPr>
        <p:spPr>
          <a:xfrm>
            <a:off x="6191532" y="4823840"/>
            <a:ext cx="2776881" cy="533402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13F8B7-8492-4EA4-8DAF-877EDCD4D631}"/>
              </a:ext>
            </a:extLst>
          </p:cNvPr>
          <p:cNvSpPr txBox="1"/>
          <p:nvPr/>
        </p:nvSpPr>
        <p:spPr>
          <a:xfrm>
            <a:off x="6000470" y="4987912"/>
            <a:ext cx="29679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CI/CD Runner token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7A457F-ABA6-4B5D-84A4-15BD8C273EF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9834" y="4540963"/>
          <a:ext cx="3416680" cy="14288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16680">
                  <a:extLst>
                    <a:ext uri="{9D8B030D-6E8A-4147-A177-3AD203B41FA5}">
                      <a16:colId xmlns:a16="http://schemas.microsoft.com/office/drawing/2014/main" val="2823388427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Details for GPU enabling</a:t>
                      </a:r>
                      <a:endParaRPr 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606302"/>
                  </a:ext>
                </a:extLst>
              </a:tr>
              <a:tr h="115453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200" dirty="0"/>
                        <a:t>For privileged and GPU execution modify the </a:t>
                      </a:r>
                      <a:r>
                        <a:rPr lang="en-US" sz="1200" dirty="0" err="1"/>
                        <a:t>config.toml</a:t>
                      </a:r>
                      <a:r>
                        <a:rPr lang="en-US" sz="1200" dirty="0"/>
                        <a:t> settings: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en-US" sz="1200" dirty="0" err="1"/>
                        <a:t>pull_policy</a:t>
                      </a:r>
                      <a:r>
                        <a:rPr lang="en-US" sz="1200" dirty="0"/>
                        <a:t> (use local image, no registry) 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en-US" sz="1200" dirty="0"/>
                        <a:t>privileged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buFontTx/>
                        <a:buChar char="-"/>
                      </a:pPr>
                      <a:r>
                        <a:rPr lang="en-US" sz="1200" dirty="0" err="1"/>
                        <a:t>gpus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26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4053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CI/CD action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39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35" y="1590511"/>
            <a:ext cx="10480675" cy="12339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The .</a:t>
            </a:r>
            <a:r>
              <a:rPr lang="en-US" sz="1600" dirty="0" err="1"/>
              <a:t>gitlab-ci.yml</a:t>
            </a:r>
            <a:r>
              <a:rPr lang="en-US" sz="1600" dirty="0"/>
              <a:t> file is a crucial component of GitLab's CI/CD system:</a:t>
            </a:r>
            <a:br>
              <a:rPr lang="en-US" sz="1600" dirty="0"/>
            </a:br>
            <a:r>
              <a:rPr lang="en-US" sz="1600" dirty="0"/>
              <a:t>It is a YAML configuration file placed in the root directory of a GitLab repository.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600" b="0" dirty="0"/>
              <a:t>Code snippet from .</a:t>
            </a:r>
            <a:r>
              <a:rPr lang="en-US" sz="1600" b="0" dirty="0" err="1"/>
              <a:t>gitlab-ci.yml</a:t>
            </a:r>
            <a:r>
              <a:rPr lang="en-US" sz="1600" b="0" dirty="0"/>
              <a:t>:</a:t>
            </a:r>
          </a:p>
          <a:p>
            <a:pPr>
              <a:lnSpc>
                <a:spcPct val="100000"/>
              </a:lnSpc>
            </a:pPr>
            <a:endParaRPr lang="en-US" sz="1600" b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19344B-BD3B-47E4-A2A6-0D182F913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0"/>
          <a:stretch/>
        </p:blipFill>
        <p:spPr>
          <a:xfrm>
            <a:off x="629835" y="2905171"/>
            <a:ext cx="5750258" cy="2167685"/>
          </a:xfrm>
          <a:prstGeom prst="roundRect">
            <a:avLst>
              <a:gd name="adj" fmla="val 6182"/>
            </a:avLst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7B91E0F-0A74-47DB-8946-9ABFD131B901}"/>
              </a:ext>
            </a:extLst>
          </p:cNvPr>
          <p:cNvSpPr/>
          <p:nvPr/>
        </p:nvSpPr>
        <p:spPr>
          <a:xfrm>
            <a:off x="837263" y="3372208"/>
            <a:ext cx="9035187" cy="533402"/>
          </a:xfrm>
          <a:prstGeom prst="roundRect">
            <a:avLst>
              <a:gd name="adj" fmla="val 3921"/>
            </a:avLst>
          </a:prstGeom>
          <a:noFill/>
          <a:ln w="1905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74117F-5C32-424A-9B51-91AF2C8FB578}"/>
              </a:ext>
            </a:extLst>
          </p:cNvPr>
          <p:cNvSpPr txBox="1"/>
          <p:nvPr/>
        </p:nvSpPr>
        <p:spPr>
          <a:xfrm>
            <a:off x="6485338" y="3372208"/>
            <a:ext cx="3432604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CI/CD Runner tag</a:t>
            </a:r>
            <a:br>
              <a:rPr kumimoji="0" lang="en-US" sz="1800" b="1" i="0" u="none" strike="noStrike" cap="all" spc="2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</a:br>
            <a:r>
              <a:rPr lang="en-US" sz="1200" dirty="0"/>
              <a:t>new commits triggers pipeline, including GPU runner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6C0B3E-C1CB-4CF5-A54C-799CA0CA5F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23218" r="12899" b="21390"/>
          <a:stretch/>
        </p:blipFill>
        <p:spPr>
          <a:xfrm>
            <a:off x="6485338" y="2824491"/>
            <a:ext cx="1554361" cy="4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355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66371-5073-46B1-9CF8-BD81F479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0114A5B-DDA9-41B1-ADCC-AE268D80F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1" y="210837"/>
            <a:ext cx="6099881" cy="321816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B43F40-AD94-409F-916C-4F371D29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9EBFE-EFE0-4DC2-BF3B-6712AD46B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42A644-E68F-49C1-B90E-6C474B88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F7B4E5-532C-4EC6-A039-BC18B07ABF5B}"/>
              </a:ext>
            </a:extLst>
          </p:cNvPr>
          <p:cNvSpPr/>
          <p:nvPr/>
        </p:nvSpPr>
        <p:spPr>
          <a:xfrm>
            <a:off x="238381" y="3495162"/>
            <a:ext cx="3367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Integration flow-chart by Pratik89Roy, CC BY-SA 4.0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920D7C-D032-44A4-B3AC-11178A705FE9}"/>
              </a:ext>
            </a:extLst>
          </p:cNvPr>
          <p:cNvSpPr/>
          <p:nvPr/>
        </p:nvSpPr>
        <p:spPr>
          <a:xfrm>
            <a:off x="6890609" y="6176543"/>
            <a:ext cx="4992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Deployment</a:t>
            </a:r>
            <a:r>
              <a:rPr lang="fr-FR" sz="1200" dirty="0"/>
              <a:t> Pipeline by Grégoire </a:t>
            </a:r>
            <a:r>
              <a:rPr lang="fr-FR" sz="1200" dirty="0" err="1"/>
              <a:t>Détrez</a:t>
            </a:r>
            <a:r>
              <a:rPr lang="fr-FR" sz="1200" dirty="0"/>
              <a:t>, original by </a:t>
            </a:r>
            <a:r>
              <a:rPr lang="fr-FR" sz="1200" dirty="0" err="1"/>
              <a:t>Jez</a:t>
            </a:r>
            <a:r>
              <a:rPr lang="fr-FR" sz="1200" dirty="0"/>
              <a:t> Humble, </a:t>
            </a:r>
            <a:r>
              <a:rPr lang="en-GB" sz="1200" dirty="0"/>
              <a:t>CC BY-SA 4.0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640C19F-514B-47B9-8756-58C08CD8A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045" y="2175250"/>
            <a:ext cx="5585229" cy="40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0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2809-42E0-422D-AAB8-CD02385E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1FD433D-BC82-4575-BF67-95F6BE1CCE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40</a:t>
            </a:fld>
            <a:endParaRPr lang="fr-B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BAD5FC-2FD1-4255-B57F-819F5E867A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836" y="2027238"/>
            <a:ext cx="8162902" cy="42005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GitHub Actions workflow file, typically .</a:t>
            </a:r>
            <a:r>
              <a:rPr lang="en-US" sz="1600" dirty="0" err="1"/>
              <a:t>github</a:t>
            </a:r>
            <a:r>
              <a:rPr lang="en-US" sz="1600" dirty="0"/>
              <a:t>/workflows/</a:t>
            </a:r>
            <a:r>
              <a:rPr lang="en-US" sz="1600" dirty="0" err="1"/>
              <a:t>github-actions.yml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600" b="0" dirty="0"/>
              <a:t>equivalent of the GitLab CI/CD configuration file (.</a:t>
            </a:r>
            <a:r>
              <a:rPr lang="en-US" sz="1600" b="0" dirty="0" err="1"/>
              <a:t>gitlab-ci.yml</a:t>
            </a:r>
            <a:r>
              <a:rPr lang="en-US" sz="1600" b="0" dirty="0"/>
              <a:t>).</a:t>
            </a:r>
            <a:endParaRPr lang="de-DE" sz="16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FA04EA-2359-4989-BE9B-D187B74DF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0"/>
          <a:stretch/>
        </p:blipFill>
        <p:spPr>
          <a:xfrm>
            <a:off x="629835" y="2952455"/>
            <a:ext cx="6506945" cy="2510529"/>
          </a:xfrm>
          <a:prstGeom prst="roundRect">
            <a:avLst>
              <a:gd name="adj" fmla="val 6182"/>
            </a:avLst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5CEA2B4-A5F1-465C-998E-3143600813F8}"/>
              </a:ext>
            </a:extLst>
          </p:cNvPr>
          <p:cNvGrpSpPr/>
          <p:nvPr/>
        </p:nvGrpSpPr>
        <p:grpSpPr>
          <a:xfrm>
            <a:off x="7263832" y="2952455"/>
            <a:ext cx="2222500" cy="684670"/>
            <a:chOff x="3651250" y="3167037"/>
            <a:chExt cx="2899555" cy="89324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8884EE4-EC19-4165-A335-18F84E54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250" y="3167037"/>
              <a:ext cx="2178648" cy="89324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99EEA36-A872-4CFA-962A-A9465DE4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195" y="3274195"/>
              <a:ext cx="609610" cy="609610"/>
            </a:xfrm>
            <a:prstGeom prst="rect">
              <a:avLst/>
            </a:prstGeom>
          </p:spPr>
        </p:pic>
      </p:grp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E521A6-2CA1-43FE-81AC-B1C599FD0349}"/>
              </a:ext>
            </a:extLst>
          </p:cNvPr>
          <p:cNvSpPr txBox="1">
            <a:spLocks/>
          </p:cNvSpPr>
          <p:nvPr/>
        </p:nvSpPr>
        <p:spPr>
          <a:xfrm>
            <a:off x="7398834" y="3875680"/>
            <a:ext cx="4254191" cy="1587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rIns="0">
            <a:no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="0" dirty="0">
                <a:solidFill>
                  <a:schemeClr val="tx1"/>
                </a:solidFill>
              </a:rPr>
              <a:t>"</a:t>
            </a:r>
            <a:r>
              <a:rPr lang="en-US" sz="1200" b="0" dirty="0" err="1">
                <a:solidFill>
                  <a:schemeClr val="tx1"/>
                </a:solidFill>
              </a:rPr>
              <a:t>Github</a:t>
            </a:r>
            <a:r>
              <a:rPr lang="en-US" sz="1200" b="0" dirty="0">
                <a:solidFill>
                  <a:schemeClr val="tx1"/>
                </a:solidFill>
              </a:rPr>
              <a:t> actions": details on installation procedure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200" b="0" dirty="0">
                <a:solidFill>
                  <a:schemeClr val="tx1"/>
                </a:solidFill>
              </a:rPr>
              <a:t>To set up a custom GitHub Actions runner: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</a:rPr>
              <a:t>Go to your GitHub repository settings.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</a:rPr>
              <a:t>Click on "Actions" in the left sidebar.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</a:rPr>
              <a:t>Click on "Runners" and then "New self-hosted runner".</a:t>
            </a:r>
          </a:p>
        </p:txBody>
      </p:sp>
    </p:spTree>
    <p:extLst>
      <p:ext uri="{BB962C8B-B14F-4D97-AF65-F5344CB8AC3E}">
        <p14:creationId xmlns:p14="http://schemas.microsoft.com/office/powerpoint/2010/main" val="170456080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resources</a:t>
            </a:r>
            <a:endParaRPr lang="fr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41</a:t>
            </a:fld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R</a:t>
            </a:r>
            <a:r>
              <a:rPr lang="en-US" dirty="0" err="1"/>
              <a:t>ather</a:t>
            </a:r>
            <a:r>
              <a:rPr lang="en-US" dirty="0"/>
              <a:t> advanced and rapidly changing topic (depending on software versions)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b="0" dirty="0"/>
              <a:t>Official </a:t>
            </a:r>
            <a:r>
              <a:rPr lang="fr-BE" b="0" dirty="0" err="1"/>
              <a:t>Gitlab</a:t>
            </a:r>
            <a:r>
              <a:rPr lang="fr-BE" b="0" dirty="0"/>
              <a:t> documentation on self-</a:t>
            </a:r>
            <a:r>
              <a:rPr lang="fr-BE" b="0" dirty="0" err="1"/>
              <a:t>hosted</a:t>
            </a:r>
            <a:r>
              <a:rPr lang="fr-BE" b="0" dirty="0"/>
              <a:t> </a:t>
            </a:r>
            <a:r>
              <a:rPr lang="fr-BE" b="0" dirty="0" err="1"/>
              <a:t>runners</a:t>
            </a:r>
            <a:r>
              <a:rPr lang="fr-BE" b="0" dirty="0"/>
              <a:t>: </a:t>
            </a:r>
            <a:r>
              <a:rPr lang="fr-BE" b="0" dirty="0">
                <a:hlinkClick r:id="rId2"/>
              </a:rPr>
              <a:t>https://docs.gitlab.com/runner/</a:t>
            </a:r>
            <a:endParaRPr lang="fr-B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b="0" dirty="0"/>
              <a:t>Official </a:t>
            </a:r>
            <a:r>
              <a:rPr lang="fr-BE" b="0" dirty="0" err="1"/>
              <a:t>Github</a:t>
            </a:r>
            <a:r>
              <a:rPr lang="fr-BE" b="0" dirty="0"/>
              <a:t> documentation: </a:t>
            </a:r>
            <a:r>
              <a:rPr lang="fr-BE" b="0" dirty="0">
                <a:hlinkClick r:id="rId3"/>
              </a:rPr>
              <a:t>https://docs.github.com/en/actions/hosting-your-own-runners/managing-self-hosted-runners</a:t>
            </a:r>
            <a:endParaRPr lang="fr-BE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Morpheus: cloud management platform for the EWC: </a:t>
            </a:r>
            <a:r>
              <a:rPr lang="en-US" b="0" dirty="0">
                <a:hlinkClick r:id="rId4"/>
              </a:rPr>
              <a:t>https://docs.morpheusdata.com</a:t>
            </a:r>
            <a:r>
              <a:rPr lang="en-US" b="0" dirty="0"/>
              <a:t>, </a:t>
            </a:r>
            <a:r>
              <a:rPr lang="en-US" b="0" dirty="0">
                <a:hlinkClick r:id="rId4"/>
              </a:rPr>
              <a:t>https://docs.morpheusdata.com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EWC, reconfiguration of disk space: </a:t>
            </a:r>
            <a:r>
              <a:rPr lang="en-US" b="0" dirty="0">
                <a:hlinkClick r:id="rId5"/>
              </a:rPr>
              <a:t>https://confluence.ecmwf.int/display/EWCLOUDKB/Adding+extra+disk+storage+to+your+instances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/>
              <a:t>GPU-capable Docker </a:t>
            </a:r>
            <a:r>
              <a:rPr lang="fr-FR" b="0"/>
              <a:t>images:</a:t>
            </a:r>
            <a:br>
              <a:rPr lang="fr-FR" b="0"/>
            </a:br>
            <a:r>
              <a:rPr lang="fr-FR" b="0">
                <a:hlinkClick r:id="rId6"/>
              </a:rPr>
              <a:t>https</a:t>
            </a:r>
            <a:r>
              <a:rPr lang="fr-FR" b="0" dirty="0">
                <a:hlinkClick r:id="rId6"/>
              </a:rPr>
              <a:t>://docs.nvidia.com/datacenter/cloud-native/container-toolkit/latest/install-guide.html</a:t>
            </a:r>
            <a:endParaRPr lang="fr-FR" b="0" dirty="0"/>
          </a:p>
          <a:p>
            <a:endParaRPr lang="fr-BE" b="0" dirty="0"/>
          </a:p>
        </p:txBody>
      </p:sp>
    </p:spTree>
    <p:extLst>
      <p:ext uri="{BB962C8B-B14F-4D97-AF65-F5344CB8AC3E}">
        <p14:creationId xmlns:p14="http://schemas.microsoft.com/office/powerpoint/2010/main" val="416385748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77D6-34AA-428B-ACCF-0F4F5C3B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Information on E-AI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E6B1D-33C4-4D24-9B89-08DD07A9A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Slides available at GitHub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https://github.com/eumetnet-e-ai/tutorials</a:t>
            </a:r>
          </a:p>
          <a:p>
            <a:r>
              <a:rPr lang="en-US" dirty="0"/>
              <a:t>Recording will be available at EUMETNET SharePoint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https://tlnt19059.sharepoint.com/:f:/r/sites/E-AI/Shared%20Documents/Tutorials</a:t>
            </a:r>
          </a:p>
          <a:p>
            <a:r>
              <a:rPr lang="en-US" dirty="0"/>
              <a:t>Register for E-AI updates and SharePoint Access: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marek.jacob@eumetnet.eu</a:t>
            </a:r>
            <a:endParaRPr lang="en-US" dirty="0"/>
          </a:p>
          <a:p>
            <a:r>
              <a:rPr lang="en-US" dirty="0"/>
              <a:t>Contacts:</a:t>
            </a:r>
          </a:p>
          <a:p>
            <a:pPr lvl="1"/>
            <a:r>
              <a:rPr lang="en-US" dirty="0"/>
              <a:t>Florian </a:t>
            </a:r>
            <a:r>
              <a:rPr lang="en-US" dirty="0" err="1"/>
              <a:t>Prill</a:t>
            </a:r>
            <a:r>
              <a:rPr lang="en-US" dirty="0"/>
              <a:t>:		Florian.Prill@dwd.de</a:t>
            </a:r>
          </a:p>
          <a:p>
            <a:pPr lvl="1"/>
            <a:r>
              <a:rPr lang="en-US" dirty="0"/>
              <a:t>Marek Jacob: 		Marek.Jacob@dwd.de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25BCB7-B6F8-4515-8915-9F5FD296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37FD3-2747-42F3-8D61-BDBC2F0E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Florian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Prill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D20A0-C7DB-4553-A283-85DC56C1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19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6C0C-EC78-4E9B-B5CC-BC2745D1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CI/CD 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C89F3B-D06A-476E-AC32-210F38BE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5071533" cy="5005388"/>
          </a:xfrm>
        </p:spPr>
        <p:txBody>
          <a:bodyPr numCol="1">
            <a:normAutofit fontScale="62500" lnSpcReduction="20000"/>
          </a:bodyPr>
          <a:lstStyle/>
          <a:p>
            <a:r>
              <a:rPr lang="en-GB" b="1" dirty="0"/>
              <a:t>Continuous Integration (CI):</a:t>
            </a:r>
            <a:endParaRPr lang="en-GB" dirty="0"/>
          </a:p>
          <a:p>
            <a:pPr lvl="1"/>
            <a:r>
              <a:rPr lang="en-GB" b="1" dirty="0"/>
              <a:t>Automated Building</a:t>
            </a:r>
            <a:r>
              <a:rPr lang="en-GB" dirty="0"/>
              <a:t>: Automatically build your project on each code change.</a:t>
            </a:r>
          </a:p>
          <a:p>
            <a:pPr lvl="1"/>
            <a:r>
              <a:rPr lang="en-GB" b="1" dirty="0"/>
              <a:t>Code Quality Checks</a:t>
            </a:r>
            <a:r>
              <a:rPr lang="en-GB" dirty="0"/>
              <a:t>: Run static code analysis, linting, and formatting checks.</a:t>
            </a:r>
          </a:p>
          <a:p>
            <a:pPr lvl="1"/>
            <a:r>
              <a:rPr lang="en-GB" b="1" dirty="0"/>
              <a:t>Unit Testing &amp; Integration Testing</a:t>
            </a:r>
            <a:r>
              <a:rPr lang="en-GB" dirty="0"/>
              <a:t>: Execute automated tests to ensure code quality.</a:t>
            </a:r>
          </a:p>
          <a:p>
            <a:pPr lvl="1"/>
            <a:r>
              <a:rPr lang="en-GB" b="1" dirty="0"/>
              <a:t>Code Review Assistance</a:t>
            </a:r>
            <a:r>
              <a:rPr lang="en-GB" dirty="0"/>
              <a:t>: Provide insights for code reviews, enabling more efficient feedback.</a:t>
            </a:r>
          </a:p>
          <a:p>
            <a:pPr lvl="1"/>
            <a:r>
              <a:rPr lang="en-GB" b="1" dirty="0"/>
              <a:t>Dependency Management</a:t>
            </a:r>
            <a:r>
              <a:rPr lang="en-GB" dirty="0"/>
              <a:t>: Monitor and manage dependencies.</a:t>
            </a:r>
          </a:p>
          <a:p>
            <a:r>
              <a:rPr lang="en-GB" b="1" dirty="0"/>
              <a:t>Continuous Delivery (CD):</a:t>
            </a:r>
            <a:endParaRPr lang="en-GB" dirty="0"/>
          </a:p>
          <a:p>
            <a:pPr lvl="1"/>
            <a:r>
              <a:rPr lang="en-GB" b="1" dirty="0"/>
              <a:t>Automated Deployment</a:t>
            </a:r>
            <a:r>
              <a:rPr lang="en-GB" dirty="0"/>
              <a:t>: Deploy your application to testing, staging, or production environments.</a:t>
            </a:r>
          </a:p>
          <a:p>
            <a:pPr lvl="1"/>
            <a:r>
              <a:rPr lang="en-GB" b="1" dirty="0"/>
              <a:t>Environment Management</a:t>
            </a:r>
            <a:r>
              <a:rPr lang="en-GB" dirty="0"/>
              <a:t>: Manage multiple environments (e.g., dev, staging, prod) with ease.</a:t>
            </a:r>
          </a:p>
          <a:p>
            <a:pPr lvl="1"/>
            <a:r>
              <a:rPr lang="en-GB" b="1" dirty="0"/>
              <a:t>Deployment to Various Platforms</a:t>
            </a:r>
            <a:r>
              <a:rPr lang="en-GB" dirty="0"/>
              <a:t>: Deploy to cloud providers (e.g., AWS, GCP, Azure), containerization platforms (e.g., Docker), or on-premises infrastructure.</a:t>
            </a:r>
          </a:p>
          <a:p>
            <a:pPr lvl="1"/>
            <a:r>
              <a:rPr lang="en-GB" b="1" dirty="0"/>
              <a:t>Rollbacks &amp; Version Control</a:t>
            </a:r>
            <a:r>
              <a:rPr lang="en-GB" dirty="0"/>
              <a:t>: Easily roll back to previous versions if issues arise.</a:t>
            </a:r>
          </a:p>
          <a:p>
            <a:pPr lvl="1"/>
            <a:r>
              <a:rPr lang="de-DE" b="1" dirty="0"/>
              <a:t>Zero-Downtime </a:t>
            </a:r>
            <a:r>
              <a:rPr lang="de-DE" b="1" dirty="0" err="1"/>
              <a:t>Deployments</a:t>
            </a:r>
            <a:r>
              <a:rPr lang="de-DE" dirty="0"/>
              <a:t>: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seamless</a:t>
            </a:r>
            <a:r>
              <a:rPr lang="de-DE" dirty="0"/>
              <a:t>, zero-downtime </a:t>
            </a:r>
            <a:r>
              <a:rPr lang="de-DE" dirty="0" err="1"/>
              <a:t>deployments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minimal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.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D55F0F-0A1C-4FDD-A92D-3EA30C82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75326C-AEDC-428A-B2FB-68EBA298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BB5648-CE2A-491A-B317-69062E15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2E32DEF-EEB7-474F-A9B9-7FBDD19B7B33}"/>
              </a:ext>
            </a:extLst>
          </p:cNvPr>
          <p:cNvSpPr txBox="1">
            <a:spLocks/>
          </p:cNvSpPr>
          <p:nvPr/>
        </p:nvSpPr>
        <p:spPr>
          <a:xfrm>
            <a:off x="6096000" y="1171575"/>
            <a:ext cx="5280896" cy="500538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Shared</a:t>
            </a:r>
            <a:r>
              <a:rPr lang="de-DE" b="1" dirty="0"/>
              <a:t> Benefits (CI &amp; CD):</a:t>
            </a:r>
            <a:endParaRPr lang="en-GB" dirty="0"/>
          </a:p>
          <a:p>
            <a:pPr lvl="1"/>
            <a:r>
              <a:rPr lang="de-DE" b="1" dirty="0" err="1"/>
              <a:t>Improved</a:t>
            </a:r>
            <a:r>
              <a:rPr lang="de-DE" b="1" dirty="0"/>
              <a:t> </a:t>
            </a:r>
            <a:r>
              <a:rPr lang="de-DE" b="1" dirty="0" err="1"/>
              <a:t>Collaboration</a:t>
            </a:r>
            <a:r>
              <a:rPr lang="de-DE" dirty="0"/>
              <a:t>: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,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Increased</a:t>
            </a:r>
            <a:r>
              <a:rPr lang="de-DE" b="1" dirty="0"/>
              <a:t> Quality &amp; </a:t>
            </a:r>
            <a:r>
              <a:rPr lang="de-DE" b="1" dirty="0" err="1"/>
              <a:t>Reliability</a:t>
            </a:r>
            <a:r>
              <a:rPr lang="de-DE" dirty="0"/>
              <a:t>: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code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and </a:t>
            </a:r>
            <a:r>
              <a:rPr lang="de-DE" dirty="0" err="1"/>
              <a:t>reviews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Reduced</a:t>
            </a:r>
            <a:r>
              <a:rPr lang="de-DE" b="1" dirty="0"/>
              <a:t> Risk &amp; Errors</a:t>
            </a:r>
            <a:r>
              <a:rPr lang="de-DE" dirty="0"/>
              <a:t>: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automation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/>
              <a:t>Enhanced </a:t>
            </a:r>
            <a:r>
              <a:rPr lang="de-DE" b="1" dirty="0" err="1"/>
              <a:t>Visibility</a:t>
            </a:r>
            <a:r>
              <a:rPr lang="de-DE" b="1" dirty="0"/>
              <a:t> &amp; Monitoring</a:t>
            </a:r>
            <a:r>
              <a:rPr lang="de-DE" dirty="0"/>
              <a:t>: Gain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pipeline's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Scalability</a:t>
            </a:r>
            <a:r>
              <a:rPr lang="de-DE" b="1" dirty="0"/>
              <a:t> &amp; </a:t>
            </a:r>
            <a:r>
              <a:rPr lang="de-DE" b="1" dirty="0" err="1"/>
              <a:t>Flexibility</a:t>
            </a:r>
            <a:r>
              <a:rPr lang="de-DE" dirty="0"/>
              <a:t>: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accommodate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/>
              <a:t>Compliance &amp; Security</a:t>
            </a:r>
            <a:r>
              <a:rPr lang="de-DE" dirty="0"/>
              <a:t>: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regulatory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and </a:t>
            </a:r>
            <a:r>
              <a:rPr lang="de-DE" dirty="0" err="1"/>
              <a:t>maintain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auditable</a:t>
            </a:r>
            <a:r>
              <a:rPr lang="de-DE" dirty="0"/>
              <a:t>,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Optimization</a:t>
            </a:r>
            <a:r>
              <a:rPr lang="de-DE" dirty="0"/>
              <a:t>: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, </a:t>
            </a:r>
            <a:r>
              <a:rPr lang="de-DE" dirty="0" err="1"/>
              <a:t>downtime</a:t>
            </a:r>
            <a:r>
              <a:rPr lang="de-DE" dirty="0"/>
              <a:t>, and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.</a:t>
            </a:r>
            <a:endParaRPr lang="en-GB" dirty="0"/>
          </a:p>
          <a:p>
            <a:r>
              <a:rPr lang="de-DE" b="1" dirty="0"/>
              <a:t>Additional </a:t>
            </a:r>
            <a:r>
              <a:rPr lang="de-DE" b="1" dirty="0" err="1"/>
              <a:t>Advanced</a:t>
            </a:r>
            <a:r>
              <a:rPr lang="de-DE" b="1" dirty="0"/>
              <a:t> </a:t>
            </a:r>
            <a:r>
              <a:rPr lang="de-DE" b="1" dirty="0" err="1"/>
              <a:t>Capabilities</a:t>
            </a:r>
            <a:r>
              <a:rPr lang="de-DE" b="1" dirty="0"/>
              <a:t>:</a:t>
            </a:r>
            <a:endParaRPr lang="en-GB" dirty="0"/>
          </a:p>
          <a:p>
            <a:pPr lvl="1"/>
            <a:r>
              <a:rPr lang="de-DE" b="1" dirty="0" err="1"/>
              <a:t>Continuous</a:t>
            </a:r>
            <a:r>
              <a:rPr lang="de-DE" b="1" dirty="0"/>
              <a:t> Monitoring (CM)</a:t>
            </a:r>
            <a:r>
              <a:rPr lang="de-DE" dirty="0"/>
              <a:t>: </a:t>
            </a:r>
            <a:r>
              <a:rPr lang="de-DE" dirty="0" err="1"/>
              <a:t>Extend</a:t>
            </a:r>
            <a:r>
              <a:rPr lang="de-DE" dirty="0"/>
              <a:t> CI/CD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ongoing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Continuous</a:t>
            </a:r>
            <a:r>
              <a:rPr lang="de-DE" b="1" dirty="0"/>
              <a:t> </a:t>
            </a:r>
            <a:r>
              <a:rPr lang="de-DE" b="1" dirty="0" err="1"/>
              <a:t>Testing</a:t>
            </a:r>
            <a:r>
              <a:rPr lang="de-DE" b="1" dirty="0"/>
              <a:t> (CT)</a:t>
            </a:r>
            <a:r>
              <a:rPr lang="de-DE" dirty="0"/>
              <a:t>: </a:t>
            </a:r>
            <a:r>
              <a:rPr lang="de-DE" dirty="0" err="1"/>
              <a:t>Incorporate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 and UI </a:t>
            </a:r>
            <a:r>
              <a:rPr lang="de-DE" dirty="0" err="1"/>
              <a:t>testing</a:t>
            </a:r>
            <a:r>
              <a:rPr lang="de-DE" dirty="0"/>
              <a:t>.</a:t>
            </a:r>
            <a:endParaRPr lang="en-GB" dirty="0"/>
          </a:p>
          <a:p>
            <a:pPr lvl="1"/>
            <a:r>
              <a:rPr lang="de-DE" b="1" dirty="0" err="1"/>
              <a:t>Continuous</a:t>
            </a:r>
            <a:r>
              <a:rPr lang="de-DE" b="1" dirty="0"/>
              <a:t> Feedback</a:t>
            </a:r>
            <a:r>
              <a:rPr lang="de-DE" dirty="0"/>
              <a:t>: Implement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user</a:t>
            </a:r>
            <a:r>
              <a:rPr lang="de-DE" dirty="0"/>
              <a:t> and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85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F0216-5EF3-46F8-AD07-328A00DF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CI/CD Orchestrators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E9B328-D06A-49CD-814B-A698D39B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Local Solutions</a:t>
            </a:r>
          </a:p>
          <a:p>
            <a:pPr lvl="1"/>
            <a:r>
              <a:rPr lang="en-GB" dirty="0"/>
              <a:t>Git Hooks</a:t>
            </a:r>
          </a:p>
          <a:p>
            <a:pPr lvl="1"/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Makefiles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/>
              <a:t>Centralized Git Repository Services</a:t>
            </a:r>
          </a:p>
          <a:p>
            <a:pPr lvl="1"/>
            <a:r>
              <a:rPr lang="en-GB" dirty="0"/>
              <a:t>GitLab, GitHub, Bitbucket, </a:t>
            </a:r>
            <a:r>
              <a:rPr lang="en-GB" dirty="0" err="1"/>
              <a:t>Gitea</a:t>
            </a:r>
            <a:r>
              <a:rPr lang="en-GB" dirty="0"/>
              <a:t>, …</a:t>
            </a:r>
          </a:p>
          <a:p>
            <a:r>
              <a:rPr lang="en-GB" dirty="0"/>
              <a:t>Automation Tools</a:t>
            </a:r>
          </a:p>
          <a:p>
            <a:pPr lvl="1"/>
            <a:r>
              <a:rPr lang="en-GB" dirty="0"/>
              <a:t>Jenkins, Travis CI, </a:t>
            </a:r>
            <a:r>
              <a:rPr lang="en-GB" dirty="0" err="1"/>
              <a:t>Buildbot</a:t>
            </a:r>
            <a:r>
              <a:rPr lang="en-GB" dirty="0"/>
              <a:t>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82EE97-1450-4F5E-8C42-DC5CEA92F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CEAABD-F52A-426E-A66D-E5AD3AE3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5CFB7C-FD0B-488B-BC9B-48556159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6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01DCB-E5D3-4B00-8949-635BEA64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(Client-side) Git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BCA78F-3393-4958-B696-AE47C5879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Hook: A script that is triggered automatically with certain git actions</a:t>
            </a:r>
          </a:p>
          <a:p>
            <a:r>
              <a:rPr lang="en-GB" dirty="0"/>
              <a:t>In </a:t>
            </a:r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.git/hooks/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E.g. </a:t>
            </a:r>
            <a:r>
              <a:rPr lang="en-GB">
                <a:highlight>
                  <a:srgbClr val="F3F3F3"/>
                </a:highlight>
                <a:latin typeface="Arial monospaced for SAP" panose="020B0609020202030204" pitchFamily="49" charset="0"/>
              </a:rPr>
              <a:t>.git</a:t>
            </a:r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/hooks/pre-commit</a:t>
            </a:r>
          </a:p>
          <a:p>
            <a:pPr lvl="2"/>
            <a:r>
              <a:rPr lang="en-GB" dirty="0"/>
              <a:t>Executed by git commit before the snapshot is committed</a:t>
            </a:r>
          </a:p>
          <a:p>
            <a:pPr lvl="2"/>
            <a:r>
              <a:rPr lang="en-GB" dirty="0"/>
              <a:t>If pre-commit exit status != 0 </a:t>
            </a:r>
            <a:r>
              <a:rPr lang="en-GB" dirty="0">
                <a:sym typeface="Wingdings" panose="05000000000000000000" pitchFamily="2" charset="2"/>
              </a:rPr>
              <a:t> aborts the commit</a:t>
            </a:r>
          </a:p>
          <a:p>
            <a:pPr lvl="2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1E0E7-B2C6-4D73-8944-24E52343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E504F6-FF67-466D-A2B8-6ADBAA92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62FCB2-CB39-4C8F-9F85-87471B92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839A0EB-2692-410D-9860-2ACE57EC9C75}"/>
              </a:ext>
            </a:extLst>
          </p:cNvPr>
          <p:cNvGrpSpPr/>
          <p:nvPr/>
        </p:nvGrpSpPr>
        <p:grpSpPr>
          <a:xfrm>
            <a:off x="1026806" y="3353398"/>
            <a:ext cx="7366789" cy="2667031"/>
            <a:chOff x="1243811" y="3509932"/>
            <a:chExt cx="7366789" cy="2667031"/>
          </a:xfrm>
        </p:grpSpPr>
        <p:sp>
          <p:nvSpPr>
            <p:cNvPr id="7" name="Rechteck: eine Ecke abgeschnitten 6">
              <a:extLst>
                <a:ext uri="{FF2B5EF4-FFF2-40B4-BE49-F238E27FC236}">
                  <a16:creationId xmlns:a16="http://schemas.microsoft.com/office/drawing/2014/main" id="{C96CB598-9A5C-45EA-9B55-D993C67D4BAD}"/>
                </a:ext>
              </a:extLst>
            </p:cNvPr>
            <p:cNvSpPr/>
            <p:nvPr/>
          </p:nvSpPr>
          <p:spPr>
            <a:xfrm>
              <a:off x="1243811" y="3509932"/>
              <a:ext cx="7320880" cy="2667031"/>
            </a:xfrm>
            <a:prstGeom prst="snip1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sz="1400" dirty="0">
                  <a:latin typeface="Arial monospaced for SAP" panose="020B0609020202030204" pitchFamily="49" charset="0"/>
                </a:rPr>
                <a:t>mv .git/hooks/pre-</a:t>
              </a:r>
              <a:r>
                <a:rPr lang="en-GB" sz="1400" dirty="0" err="1">
                  <a:latin typeface="Arial monospaced for SAP" panose="020B0609020202030204" pitchFamily="49" charset="0"/>
                </a:rPr>
                <a:t>commit.sample</a:t>
              </a:r>
              <a:r>
                <a:rPr lang="en-GB" sz="1400" dirty="0">
                  <a:latin typeface="Arial monospaced for SAP" panose="020B0609020202030204" pitchFamily="49" charset="0"/>
                </a:rPr>
                <a:t> .git/hooks/pre-commit</a:t>
              </a:r>
            </a:p>
            <a:p>
              <a:r>
                <a:rPr lang="en-GB" sz="1400" dirty="0" err="1">
                  <a:latin typeface="Arial monospaced for SAP" panose="020B0609020202030204" pitchFamily="49" charset="0"/>
                </a:rPr>
                <a:t>chmod</a:t>
              </a:r>
              <a:r>
                <a:rPr lang="en-GB" sz="1400" dirty="0">
                  <a:latin typeface="Arial monospaced for SAP" panose="020B0609020202030204" pitchFamily="49" charset="0"/>
                </a:rPr>
                <a:t> +x .git/hooks/pre-commit</a:t>
              </a:r>
            </a:p>
            <a:p>
              <a:r>
                <a:rPr lang="en-GB" sz="1400" dirty="0">
                  <a:latin typeface="Arial monospaced for SAP" panose="020B0609020202030204" pitchFamily="49" charset="0"/>
                </a:rPr>
                <a:t>#  pre-commit:</a:t>
              </a:r>
            </a:p>
            <a:p>
              <a:endParaRPr lang="en-GB" sz="1400" dirty="0">
                <a:latin typeface="Arial monospaced for SAP" panose="020B0609020202030204" pitchFamily="49" charset="0"/>
              </a:endParaRPr>
            </a:p>
            <a:p>
              <a:endParaRPr lang="en-GB" sz="1400" dirty="0">
                <a:latin typeface="Arial monospaced for SAP" panose="020B0609020202030204" pitchFamily="49" charset="0"/>
              </a:endParaRPr>
            </a:p>
            <a:p>
              <a:r>
                <a:rPr lang="en-GB" sz="1400" dirty="0">
                  <a:latin typeface="Arial monospaced for SAP" panose="020B0609020202030204" pitchFamily="49" charset="0"/>
                </a:rPr>
                <a:t>echo “foo bar</a:t>
              </a:r>
              <a:r>
                <a:rPr lang="en-GB" sz="1400" dirty="0">
                  <a:highlight>
                    <a:srgbClr val="FFFF00"/>
                  </a:highlight>
                  <a:latin typeface="Arial monospaced for SAP" panose="020B0609020202030204" pitchFamily="49" charset="0"/>
                </a:rPr>
                <a:t> </a:t>
              </a:r>
              <a:r>
                <a:rPr lang="en-GB" sz="1400" dirty="0">
                  <a:latin typeface="Arial monospaced for SAP" panose="020B0609020202030204" pitchFamily="49" charset="0"/>
                </a:rPr>
                <a:t>“ &gt; test</a:t>
              </a:r>
            </a:p>
            <a:p>
              <a:r>
                <a:rPr lang="en-GB" sz="1400" dirty="0">
                  <a:latin typeface="Arial monospaced for SAP" panose="020B0609020202030204" pitchFamily="49" charset="0"/>
                </a:rPr>
                <a:t>git add test</a:t>
              </a:r>
            </a:p>
            <a:p>
              <a:r>
                <a:rPr lang="en-GB" sz="1400" dirty="0">
                  <a:latin typeface="Arial monospaced for SAP" panose="020B0609020202030204" pitchFamily="49" charset="0"/>
                </a:rPr>
                <a:t>git commit –m “testing pre-commit”</a:t>
              </a:r>
            </a:p>
          </p:txBody>
        </p:sp>
        <p:sp>
          <p:nvSpPr>
            <p:cNvPr id="8" name="Flussdiagramm: Dokument 7">
              <a:extLst>
                <a:ext uri="{FF2B5EF4-FFF2-40B4-BE49-F238E27FC236}">
                  <a16:creationId xmlns:a16="http://schemas.microsoft.com/office/drawing/2014/main" id="{355B6379-4954-4798-98E0-68F6BB92A286}"/>
                </a:ext>
              </a:extLst>
            </p:cNvPr>
            <p:cNvSpPr/>
            <p:nvPr/>
          </p:nvSpPr>
          <p:spPr>
            <a:xfrm>
              <a:off x="2828391" y="4179181"/>
              <a:ext cx="5128593" cy="642717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latin typeface="Arial monospaced for SAP" panose="020B0609020202030204" pitchFamily="49" charset="0"/>
                </a:rPr>
                <a:t>…</a:t>
              </a:r>
              <a:br>
                <a:rPr lang="en-GB" sz="1400" dirty="0">
                  <a:latin typeface="Arial monospaced for SAP" panose="020B0609020202030204" pitchFamily="49" charset="0"/>
                </a:rPr>
              </a:br>
              <a:r>
                <a:rPr lang="en-GB" sz="1400" dirty="0">
                  <a:latin typeface="Arial monospaced for SAP" panose="020B0609020202030204" pitchFamily="49" charset="0"/>
                </a:rPr>
                <a:t>git diff-index --check --cached $against --</a:t>
              </a:r>
            </a:p>
          </p:txBody>
        </p:sp>
        <p:sp>
          <p:nvSpPr>
            <p:cNvPr id="9" name="Flussdiagramm: Prozess 8">
              <a:extLst>
                <a:ext uri="{FF2B5EF4-FFF2-40B4-BE49-F238E27FC236}">
                  <a16:creationId xmlns:a16="http://schemas.microsoft.com/office/drawing/2014/main" id="{45DE4C05-7392-4679-8AFD-4F96E78BC59D}"/>
                </a:ext>
              </a:extLst>
            </p:cNvPr>
            <p:cNvSpPr/>
            <p:nvPr/>
          </p:nvSpPr>
          <p:spPr>
            <a:xfrm>
              <a:off x="2828391" y="5535648"/>
              <a:ext cx="3322507" cy="535741"/>
            </a:xfrm>
            <a:prstGeom prst="flowChartProcess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GB" sz="1400" dirty="0">
                  <a:latin typeface="Arial monospaced for SAP" panose="020B0609020202030204" pitchFamily="49" charset="0"/>
                </a:rPr>
                <a:t>test:1: trailing whitespace.</a:t>
              </a:r>
            </a:p>
            <a:p>
              <a:r>
                <a:rPr lang="en-GB" sz="1400" dirty="0">
                  <a:latin typeface="Arial monospaced for SAP" panose="020B0609020202030204" pitchFamily="49" charset="0"/>
                </a:rPr>
                <a:t>+foo bar</a:t>
              </a:r>
              <a:r>
                <a:rPr lang="en-GB" sz="1400" dirty="0">
                  <a:highlight>
                    <a:srgbClr val="00FFFF"/>
                  </a:highlight>
                  <a:latin typeface="Arial monospaced for SAP" panose="020B0609020202030204" pitchFamily="49" charset="0"/>
                </a:rPr>
                <a:t>_</a:t>
              </a:r>
              <a:endParaRPr lang="en-GB" sz="1400" dirty="0">
                <a:latin typeface="Arial monospaced for SAP" panose="020B060902020203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62690C-1608-4F77-ADA6-E532EE3A29C3}"/>
                </a:ext>
              </a:extLst>
            </p:cNvPr>
            <p:cNvSpPr txBox="1"/>
            <p:nvPr/>
          </p:nvSpPr>
          <p:spPr>
            <a:xfrm>
              <a:off x="5541939" y="4916312"/>
              <a:ext cx="3068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Checks for trailing whitespaces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79053CDB-D513-498B-81DB-BC3168E762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7877" y="4664018"/>
              <a:ext cx="431241" cy="436177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>
            <a:extLst>
              <a:ext uri="{FF2B5EF4-FFF2-40B4-BE49-F238E27FC236}">
                <a16:creationId xmlns:a16="http://schemas.microsoft.com/office/drawing/2014/main" id="{480DB221-43A1-4F66-A75F-4F3394BDCEDE}"/>
              </a:ext>
            </a:extLst>
          </p:cNvPr>
          <p:cNvSpPr/>
          <p:nvPr/>
        </p:nvSpPr>
        <p:spPr>
          <a:xfrm>
            <a:off x="6246671" y="6063292"/>
            <a:ext cx="5811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https://git-scm.com/book/en/v2/Customizing-Git-Git-Hooks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7CC110A-E20B-4245-895D-BEB35D7A0C81}"/>
              </a:ext>
            </a:extLst>
          </p:cNvPr>
          <p:cNvSpPr/>
          <p:nvPr/>
        </p:nvSpPr>
        <p:spPr>
          <a:xfrm>
            <a:off x="8785409" y="3822306"/>
            <a:ext cx="3068660" cy="172921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Hooks are not stored and synchronised with git!</a:t>
            </a:r>
          </a:p>
          <a:p>
            <a:endParaRPr lang="en-GB" dirty="0"/>
          </a:p>
          <a:p>
            <a:r>
              <a:rPr lang="en-GB" dirty="0"/>
              <a:t>Sharing hooks across project is painful</a:t>
            </a:r>
          </a:p>
        </p:txBody>
      </p:sp>
      <p:sp>
        <p:nvSpPr>
          <p:cNvPr id="18" name="Gleichschenkliges Dreieck 17">
            <a:extLst>
              <a:ext uri="{FF2B5EF4-FFF2-40B4-BE49-F238E27FC236}">
                <a16:creationId xmlns:a16="http://schemas.microsoft.com/office/drawing/2014/main" id="{CCD1E50D-B5A1-4746-90BE-2054E74A4E7B}"/>
              </a:ext>
            </a:extLst>
          </p:cNvPr>
          <p:cNvSpPr/>
          <p:nvPr/>
        </p:nvSpPr>
        <p:spPr>
          <a:xfrm>
            <a:off x="11311986" y="4022647"/>
            <a:ext cx="345667" cy="484419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965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FD151-3110-4DBA-9296-60A8941F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Pre-commit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52E383-C21B-489E-83F3-504EF2E4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Install: </a:t>
            </a:r>
            <a:r>
              <a:rPr lang="en-GB" sz="24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pip install pre-commit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Create file </a:t>
            </a:r>
            <a:r>
              <a:rPr lang="en-GB" sz="24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.pre-commit-</a:t>
            </a:r>
            <a:r>
              <a:rPr lang="en-GB" sz="2400" dirty="0" err="1">
                <a:highlight>
                  <a:srgbClr val="F3F3F3"/>
                </a:highlight>
                <a:latin typeface="Arial monospaced for SAP" panose="020B0609020202030204" pitchFamily="49" charset="0"/>
              </a:rPr>
              <a:t>config.yaml</a:t>
            </a:r>
            <a:r>
              <a:rPr lang="en-GB" dirty="0"/>
              <a:t> in git (version controlled)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>
              <a:highlight>
                <a:srgbClr val="F3F3F3"/>
              </a:highlight>
              <a:latin typeface="Arial monospaced for SAP" panose="020B0609020202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Install the git hook scripts: </a:t>
            </a:r>
            <a:r>
              <a:rPr lang="en-GB" sz="24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pre-commit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(Optional) Manually run against all files: </a:t>
            </a:r>
            <a:r>
              <a:rPr lang="en-GB" sz="2400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pre-commit run --all-files</a:t>
            </a:r>
          </a:p>
          <a:p>
            <a:endParaRPr lang="en-GB" sz="2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CD5EFE-DF1F-4330-B587-5B9D150D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pPr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432926-BD95-4A65-A063-AD0FB26A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593F12-0401-432F-91FE-53F33A35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4E66618-A2B1-460F-9041-251D062645A4}"/>
              </a:ext>
            </a:extLst>
          </p:cNvPr>
          <p:cNvSpPr/>
          <p:nvPr/>
        </p:nvSpPr>
        <p:spPr>
          <a:xfrm>
            <a:off x="9508202" y="5992297"/>
            <a:ext cx="2558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https://pre-commit.com/</a:t>
            </a:r>
          </a:p>
        </p:txBody>
      </p:sp>
      <p:sp>
        <p:nvSpPr>
          <p:cNvPr id="18" name="Flussdiagramm: Dokument 17">
            <a:extLst>
              <a:ext uri="{FF2B5EF4-FFF2-40B4-BE49-F238E27FC236}">
                <a16:creationId xmlns:a16="http://schemas.microsoft.com/office/drawing/2014/main" id="{066DF47D-2467-406D-A1DB-C60747903AC2}"/>
              </a:ext>
            </a:extLst>
          </p:cNvPr>
          <p:cNvSpPr/>
          <p:nvPr/>
        </p:nvSpPr>
        <p:spPr>
          <a:xfrm>
            <a:off x="1455397" y="2252785"/>
            <a:ext cx="6509424" cy="234884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dirty="0">
                <a:latin typeface="Arial monospaced for SAP" panose="020B0609020202030204" pitchFamily="49" charset="0"/>
              </a:rPr>
              <a:t>repos: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-   repo: https://github.com/pre-commit/pre-commit-hooks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rev: v5.0.0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hooks: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  id: end-of-file-fixer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  id: trailing-whitespace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-   repo: https://github.com/psf/black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rev: 22.10.0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hooks:</a:t>
            </a:r>
          </a:p>
          <a:p>
            <a:r>
              <a:rPr lang="en-GB" sz="1400" dirty="0">
                <a:latin typeface="Arial monospaced for SAP" panose="020B0609020202030204" pitchFamily="49" charset="0"/>
              </a:rPr>
              <a:t>    -   id: black</a:t>
            </a:r>
          </a:p>
        </p:txBody>
      </p:sp>
    </p:spTree>
    <p:extLst>
      <p:ext uri="{BB962C8B-B14F-4D97-AF65-F5344CB8AC3E}">
        <p14:creationId xmlns:p14="http://schemas.microsoft.com/office/powerpoint/2010/main" val="387017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2CDCD-4CC7-4EAD-B46B-6250ADA9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Black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7015CE1-2E72-4799-A157-9689726EC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07" y="725487"/>
            <a:ext cx="6733772" cy="251585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A70DAB-0247-4D30-9096-C480A5AA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26/02/2025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0C14D8-856A-4B51-A693-2B3BDC63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1D466-DE98-4A6C-A502-DD7F6026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F9DF62-BBB1-4B14-8FEE-95ABD471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34" y="3009920"/>
            <a:ext cx="4171213" cy="3577851"/>
          </a:xfrm>
          <a:prstGeom prst="rect">
            <a:avLst/>
          </a:prstGeom>
        </p:spPr>
      </p:pic>
      <p:sp>
        <p:nvSpPr>
          <p:cNvPr id="11" name="Pfeil: gebogen 10">
            <a:extLst>
              <a:ext uri="{FF2B5EF4-FFF2-40B4-BE49-F238E27FC236}">
                <a16:creationId xmlns:a16="http://schemas.microsoft.com/office/drawing/2014/main" id="{0FEA222F-3245-4D91-A66B-5E8FFB3118BA}"/>
              </a:ext>
            </a:extLst>
          </p:cNvPr>
          <p:cNvSpPr/>
          <p:nvPr/>
        </p:nvSpPr>
        <p:spPr>
          <a:xfrm rot="9719878" flipH="1">
            <a:off x="6582609" y="2820653"/>
            <a:ext cx="1619250" cy="1562100"/>
          </a:xfrm>
          <a:prstGeom prst="circularArrow">
            <a:avLst>
              <a:gd name="adj1" fmla="val 8621"/>
              <a:gd name="adj2" fmla="val 1223449"/>
              <a:gd name="adj3" fmla="val 14987997"/>
              <a:gd name="adj4" fmla="val 8342747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2534238-E487-499C-8678-B431B5115501}"/>
              </a:ext>
            </a:extLst>
          </p:cNvPr>
          <p:cNvSpPr txBox="1">
            <a:spLocks/>
          </p:cNvSpPr>
          <p:nvPr/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 auto-formatter for Python</a:t>
            </a:r>
          </a:p>
          <a:p>
            <a:r>
              <a:rPr lang="en-GB" dirty="0"/>
              <a:t>Fast</a:t>
            </a:r>
          </a:p>
          <a:p>
            <a:r>
              <a:rPr lang="en-GB" dirty="0"/>
              <a:t>Deterministic</a:t>
            </a:r>
          </a:p>
          <a:p>
            <a:r>
              <a:rPr lang="en-GB" dirty="0"/>
              <a:t>General rules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Opinionated</a:t>
            </a:r>
          </a:p>
          <a:p>
            <a:r>
              <a:rPr lang="en-GB" dirty="0"/>
              <a:t>Purposely limited configuration</a:t>
            </a:r>
          </a:p>
          <a:p>
            <a:endParaRPr lang="en-GB" dirty="0"/>
          </a:p>
          <a:p>
            <a:r>
              <a:rPr lang="en-GB" dirty="0"/>
              <a:t>Manual execution</a:t>
            </a:r>
          </a:p>
          <a:p>
            <a:pPr lvl="1"/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pip install black</a:t>
            </a:r>
          </a:p>
          <a:p>
            <a:pPr lvl="1"/>
            <a:r>
              <a:rPr lang="en-GB" dirty="0">
                <a:highlight>
                  <a:srgbClr val="F3F3F3"/>
                </a:highlight>
                <a:latin typeface="Arial monospaced for SAP" panose="020B0609020202030204" pitchFamily="49" charset="0"/>
              </a:rPr>
              <a:t>black "hello world.py"</a:t>
            </a:r>
          </a:p>
          <a:p>
            <a:r>
              <a:rPr lang="en-GB" dirty="0"/>
              <a:t>Or with pre-commit</a:t>
            </a:r>
          </a:p>
        </p:txBody>
      </p:sp>
    </p:spTree>
    <p:extLst>
      <p:ext uri="{BB962C8B-B14F-4D97-AF65-F5344CB8AC3E}">
        <p14:creationId xmlns:p14="http://schemas.microsoft.com/office/powerpoint/2010/main" val="2699060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4808</Words>
  <Application>Microsoft Office PowerPoint</Application>
  <PresentationFormat>Breitbild</PresentationFormat>
  <Paragraphs>728</Paragraphs>
  <Slides>42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ADLaM Display</vt:lpstr>
      <vt:lpstr>Aptos</vt:lpstr>
      <vt:lpstr>Aptos Display</vt:lpstr>
      <vt:lpstr>Arial</vt:lpstr>
      <vt:lpstr>Arial monospaced for SAP</vt:lpstr>
      <vt:lpstr>Calibri</vt:lpstr>
      <vt:lpstr>Helvetica</vt:lpstr>
      <vt:lpstr>Helvetica Light</vt:lpstr>
      <vt:lpstr>Wingdings</vt:lpstr>
      <vt:lpstr>Office</vt:lpstr>
      <vt:lpstr>AI Intro Basics #6</vt:lpstr>
      <vt:lpstr>E-AI Basic Tutorials</vt:lpstr>
      <vt:lpstr>Definition</vt:lpstr>
      <vt:lpstr>PowerPoint-Präsentation</vt:lpstr>
      <vt:lpstr>CI/CD Services</vt:lpstr>
      <vt:lpstr>CI/CD Orchestrators</vt:lpstr>
      <vt:lpstr>(Client-side) Git Hooks</vt:lpstr>
      <vt:lpstr>Pre-commit</vt:lpstr>
      <vt:lpstr>Python Black</vt:lpstr>
      <vt:lpstr>Pytest</vt:lpstr>
      <vt:lpstr>Simple GitLab CI with Pytest</vt:lpstr>
      <vt:lpstr>Simple GitLab CI with Pytest</vt:lpstr>
      <vt:lpstr>Key Settings for GitLab CI</vt:lpstr>
      <vt:lpstr>Simple GitHub Action with Pytest</vt:lpstr>
      <vt:lpstr>Simple GitHub Action with Pytest</vt:lpstr>
      <vt:lpstr>Fixed Test</vt:lpstr>
      <vt:lpstr>The Matrix Strategy (here with GitHub)</vt:lpstr>
      <vt:lpstr>Summary and Next Steps</vt:lpstr>
      <vt:lpstr>E-AI Basic Tutorials</vt:lpstr>
      <vt:lpstr>Why Implement Software Tests?</vt:lpstr>
      <vt:lpstr>Pytest</vt:lpstr>
      <vt:lpstr>Asserting with the assert statements</vt:lpstr>
      <vt:lpstr>Group multiple tests in a class</vt:lpstr>
      <vt:lpstr>Fixture / Test Context</vt:lpstr>
      <vt:lpstr>Mark test functions with attributes</vt:lpstr>
      <vt:lpstr>Mark test functions with attributes</vt:lpstr>
      <vt:lpstr>Monkeypatching / Mocking</vt:lpstr>
      <vt:lpstr>How to start testing?</vt:lpstr>
      <vt:lpstr>E-AI Basic Tutorials</vt:lpstr>
      <vt:lpstr>typical CI/CD pipeline</vt:lpstr>
      <vt:lpstr>ExampleS FOR CI/CD JOBS</vt:lpstr>
      <vt:lpstr>Definitions</vt:lpstr>
      <vt:lpstr>Self-hosted runners</vt:lpstr>
      <vt:lpstr>example (screenshot)</vt:lpstr>
      <vt:lpstr>EWC / European Weather Cloud</vt:lpstr>
      <vt:lpstr>EWC Application Blueprint</vt:lpstr>
      <vt:lpstr>Initializing the VM</vt:lpstr>
      <vt:lpstr>Registration of self-hosted runner (Gitlab)</vt:lpstr>
      <vt:lpstr>Example: CI/CD action</vt:lpstr>
      <vt:lpstr>Github actions</vt:lpstr>
      <vt:lpstr>Web resources</vt:lpstr>
      <vt:lpstr>Further Information on E-AI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E-AI tutorial CICD</dc:title>
  <dc:creator>Roland Potthast</dc:creator>
  <cp:lastModifiedBy>Jacob Marek</cp:lastModifiedBy>
  <cp:revision>290</cp:revision>
  <dcterms:created xsi:type="dcterms:W3CDTF">2024-07-27T09:29:14Z</dcterms:created>
  <dcterms:modified xsi:type="dcterms:W3CDTF">2025-02-26T14:02:59Z</dcterms:modified>
</cp:coreProperties>
</file>